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handoutMasterIdLst>
    <p:handoutMasterId r:id="rId17"/>
  </p:handoutMasterIdLst>
  <p:sldIdLst>
    <p:sldId id="277" r:id="rId2"/>
    <p:sldId id="268" r:id="rId3"/>
    <p:sldId id="278" r:id="rId4"/>
    <p:sldId id="279" r:id="rId5"/>
    <p:sldId id="269" r:id="rId6"/>
    <p:sldId id="270" r:id="rId7"/>
    <p:sldId id="281" r:id="rId8"/>
    <p:sldId id="280" r:id="rId9"/>
    <p:sldId id="283" r:id="rId10"/>
    <p:sldId id="282" r:id="rId11"/>
    <p:sldId id="285" r:id="rId12"/>
    <p:sldId id="286" r:id="rId13"/>
    <p:sldId id="274" r:id="rId14"/>
    <p:sldId id="276"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78"/>
            <p14:sldId id="279"/>
            <p14:sldId id="269"/>
            <p14:sldId id="270"/>
            <p14:sldId id="281"/>
            <p14:sldId id="280"/>
            <p14:sldId id="283"/>
            <p14:sldId id="282"/>
            <p14:sldId id="285"/>
            <p14:sldId id="286"/>
            <p14:sldId id="274"/>
          </p14:sldIdLst>
        </p14:section>
        <p14:section name="Untitled Section" id="{35542D88-5274-4946-AED5-A136C690C6D3}">
          <p14:sldIdLst>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809" autoAdjust="0"/>
  </p:normalViewPr>
  <p:slideViewPr>
    <p:cSldViewPr snapToGrid="0">
      <p:cViewPr varScale="1">
        <p:scale>
          <a:sx n="53" d="100"/>
          <a:sy n="53" d="100"/>
        </p:scale>
        <p:origin x="1684" y="3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708"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2023-01-23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2023-01-23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estimated that acquiring a new customer can cost up to five times more than retaining an existing one.</a:t>
            </a:r>
            <a:endParaRPr lang="en-Z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2789804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Z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368644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1895336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Z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2979037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3530019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830385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13</a:t>
            </a:fld>
            <a:endParaRPr lang="en-CA"/>
          </a:p>
        </p:txBody>
      </p:sp>
    </p:spTree>
    <p:extLst>
      <p:ext uri="{BB962C8B-B14F-4D97-AF65-F5344CB8AC3E}">
        <p14:creationId xmlns:p14="http://schemas.microsoft.com/office/powerpoint/2010/main" val="852367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January 23,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January 23,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January 23,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January 23,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January 23,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January 23,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January 23,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January 23,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January 23,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January 23,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January 23,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January 23,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January 23,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1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658" y="396621"/>
            <a:ext cx="3755923" cy="2981242"/>
          </a:xfrm>
        </p:spPr>
        <p:txBody>
          <a:bodyPr/>
          <a:lstStyle/>
          <a:p>
            <a:r>
              <a:rPr lang="en-US" sz="2800" dirty="0">
                <a:effectLst/>
                <a:ea typeface="Times New Roman" panose="02020603050405020304" pitchFamily="18" charset="0"/>
                <a:cs typeface="Times New Roman" panose="02020603050405020304" pitchFamily="18" charset="0"/>
              </a:rPr>
              <a:t>Machine Learning Based Customer Churn Prediction in Banking</a:t>
            </a:r>
            <a:endParaRPr lang="en-US" sz="2800" dirty="0"/>
          </a:p>
        </p:txBody>
      </p:sp>
      <p:sp>
        <p:nvSpPr>
          <p:cNvPr id="3" name="Subtitle 2"/>
          <p:cNvSpPr>
            <a:spLocks noGrp="1"/>
          </p:cNvSpPr>
          <p:nvPr>
            <p:ph type="subTitle" idx="1"/>
          </p:nvPr>
        </p:nvSpPr>
        <p:spPr>
          <a:xfrm>
            <a:off x="154030" y="4100052"/>
            <a:ext cx="3755923" cy="1071716"/>
          </a:xfrm>
        </p:spPr>
        <p:txBody>
          <a:bodyPr/>
          <a:lstStyle/>
          <a:p>
            <a:endParaRPr lang="en-CA"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CA"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CA"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Sara Samaninia</a:t>
            </a:r>
          </a:p>
          <a:p>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St No: 501090785</a:t>
            </a:r>
            <a:endParaRPr lang="en-Z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ZA" sz="18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Supervisor: Dr. Tamer Abdou</a:t>
            </a:r>
            <a:endParaRPr lang="en-ZA"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B2596F3-4BEC-170A-BAAA-82A8D7814662}"/>
              </a:ext>
            </a:extLst>
          </p:cNvPr>
          <p:cNvSpPr>
            <a:spLocks noGrp="1"/>
          </p:cNvSpPr>
          <p:nvPr>
            <p:ph type="dt" sz="half" idx="2"/>
          </p:nvPr>
        </p:nvSpPr>
        <p:spPr/>
        <p:txBody>
          <a:bodyPr/>
          <a:lstStyle/>
          <a:p>
            <a:fld id="{3D0BB221-354A-484A-903F-3F013EC2DF92}" type="datetime4">
              <a:rPr lang="en-US" smtClean="0"/>
              <a:t>January 23, 2023</a:t>
            </a:fld>
            <a:r>
              <a:rPr lang="en-CA"/>
              <a:t>     |</a:t>
            </a:r>
            <a:endParaRPr lang="en-US" dirty="0"/>
          </a:p>
        </p:txBody>
      </p:sp>
      <p:sp>
        <p:nvSpPr>
          <p:cNvPr id="6" name="Slide Number Placeholder 5">
            <a:extLst>
              <a:ext uri="{FF2B5EF4-FFF2-40B4-BE49-F238E27FC236}">
                <a16:creationId xmlns:a16="http://schemas.microsoft.com/office/drawing/2014/main" id="{5247B9A0-5368-1051-08D2-8DA895A4395E}"/>
              </a:ext>
            </a:extLst>
          </p:cNvPr>
          <p:cNvSpPr>
            <a:spLocks noGrp="1"/>
          </p:cNvSpPr>
          <p:nvPr>
            <p:ph type="sldNum" sz="quarter" idx="4"/>
          </p:nvPr>
        </p:nvSpPr>
        <p:spPr/>
        <p:txBody>
          <a:bodyPr/>
          <a:lstStyle/>
          <a:p>
            <a:fld id="{E9E0D846-2D6A-8643-B2BF-83884A821236}" type="slidenum">
              <a:rPr lang="en-US" smtClean="0"/>
              <a:pPr/>
              <a:t>10</a:t>
            </a:fld>
            <a:endParaRPr lang="en-US" dirty="0"/>
          </a:p>
        </p:txBody>
      </p:sp>
      <p:pic>
        <p:nvPicPr>
          <p:cNvPr id="7" name="Picture 6">
            <a:extLst>
              <a:ext uri="{FF2B5EF4-FFF2-40B4-BE49-F238E27FC236}">
                <a16:creationId xmlns:a16="http://schemas.microsoft.com/office/drawing/2014/main" id="{A8713A65-BD5B-259D-4E38-AFD8161AC1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56936"/>
            <a:ext cx="4267200" cy="2038350"/>
          </a:xfrm>
          <a:prstGeom prst="rect">
            <a:avLst/>
          </a:prstGeom>
          <a:noFill/>
          <a:ln>
            <a:noFill/>
          </a:ln>
        </p:spPr>
      </p:pic>
      <p:sp>
        <p:nvSpPr>
          <p:cNvPr id="9" name="TextBox 8">
            <a:extLst>
              <a:ext uri="{FF2B5EF4-FFF2-40B4-BE49-F238E27FC236}">
                <a16:creationId xmlns:a16="http://schemas.microsoft.com/office/drawing/2014/main" id="{F2817438-AF08-7024-0CCE-3BE07CDE49AC}"/>
              </a:ext>
            </a:extLst>
          </p:cNvPr>
          <p:cNvSpPr txBox="1"/>
          <p:nvPr/>
        </p:nvSpPr>
        <p:spPr>
          <a:xfrm>
            <a:off x="300789" y="269447"/>
            <a:ext cx="4572000" cy="519886"/>
          </a:xfrm>
          <a:prstGeom prst="rect">
            <a:avLst/>
          </a:prstGeom>
          <a:noFill/>
        </p:spPr>
        <p:txBody>
          <a:bodyPr wrap="square">
            <a:spAutoFit/>
          </a:bodyPr>
          <a:lstStyle/>
          <a:p>
            <a:pPr>
              <a:lnSpc>
                <a:spcPct val="107000"/>
              </a:lnSpc>
              <a:spcAft>
                <a:spcPts val="1000"/>
              </a:spcAft>
            </a:pPr>
            <a:r>
              <a:rPr lang="en-ZA" sz="2800" b="1" dirty="0">
                <a:effectLst/>
                <a:latin typeface="Arial" panose="020B0604020202020204" pitchFamily="34" charset="0"/>
                <a:ea typeface="Times New Roman" panose="02020603050405020304" pitchFamily="18" charset="0"/>
                <a:cs typeface="Arial" panose="020B0604020202020204" pitchFamily="34" charset="0"/>
              </a:rPr>
              <a:t>Evaluation:</a:t>
            </a:r>
            <a:r>
              <a:rPr lang="en-ZA" sz="1800" b="1" dirty="0">
                <a:effectLst/>
                <a:latin typeface="Arial" panose="020B0604020202020204" pitchFamily="34" charset="0"/>
                <a:ea typeface="Times New Roman" panose="02020603050405020304" pitchFamily="18" charset="0"/>
                <a:cs typeface="Arial" panose="020B0604020202020204" pitchFamily="34" charset="0"/>
              </a:rPr>
              <a:t> Effectiveness</a:t>
            </a:r>
            <a:endParaRPr lang="en-ZA"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EC99249-C8C4-22DD-5A2A-744FB263FA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789" y="3162888"/>
            <a:ext cx="4267200" cy="2215227"/>
          </a:xfrm>
          <a:prstGeom prst="rect">
            <a:avLst/>
          </a:prstGeom>
          <a:noFill/>
          <a:ln>
            <a:noFill/>
          </a:ln>
        </p:spPr>
      </p:pic>
      <p:pic>
        <p:nvPicPr>
          <p:cNvPr id="11" name="Picture 10">
            <a:extLst>
              <a:ext uri="{FF2B5EF4-FFF2-40B4-BE49-F238E27FC236}">
                <a16:creationId xmlns:a16="http://schemas.microsoft.com/office/drawing/2014/main" id="{13C449F0-9B2B-3D45-E5F2-A2CD02A6A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58657" y="2043536"/>
            <a:ext cx="4222750" cy="2038350"/>
          </a:xfrm>
          <a:prstGeom prst="rect">
            <a:avLst/>
          </a:prstGeom>
          <a:noFill/>
          <a:ln>
            <a:noFill/>
          </a:ln>
        </p:spPr>
      </p:pic>
    </p:spTree>
    <p:extLst>
      <p:ext uri="{BB962C8B-B14F-4D97-AF65-F5344CB8AC3E}">
        <p14:creationId xmlns:p14="http://schemas.microsoft.com/office/powerpoint/2010/main" val="3707036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B2596F3-4BEC-170A-BAAA-82A8D7814662}"/>
              </a:ext>
            </a:extLst>
          </p:cNvPr>
          <p:cNvSpPr>
            <a:spLocks noGrp="1"/>
          </p:cNvSpPr>
          <p:nvPr>
            <p:ph type="dt" sz="half" idx="2"/>
          </p:nvPr>
        </p:nvSpPr>
        <p:spPr/>
        <p:txBody>
          <a:bodyPr/>
          <a:lstStyle/>
          <a:p>
            <a:fld id="{3D0BB221-354A-484A-903F-3F013EC2DF92}" type="datetime4">
              <a:rPr lang="en-US" smtClean="0"/>
              <a:t>January 23, 2023</a:t>
            </a:fld>
            <a:r>
              <a:rPr lang="en-CA"/>
              <a:t>     |</a:t>
            </a:r>
            <a:endParaRPr lang="en-US" dirty="0"/>
          </a:p>
        </p:txBody>
      </p:sp>
      <p:sp>
        <p:nvSpPr>
          <p:cNvPr id="6" name="Slide Number Placeholder 5">
            <a:extLst>
              <a:ext uri="{FF2B5EF4-FFF2-40B4-BE49-F238E27FC236}">
                <a16:creationId xmlns:a16="http://schemas.microsoft.com/office/drawing/2014/main" id="{5247B9A0-5368-1051-08D2-8DA895A4395E}"/>
              </a:ext>
            </a:extLst>
          </p:cNvPr>
          <p:cNvSpPr>
            <a:spLocks noGrp="1"/>
          </p:cNvSpPr>
          <p:nvPr>
            <p:ph type="sldNum" sz="quarter" idx="4"/>
          </p:nvPr>
        </p:nvSpPr>
        <p:spPr/>
        <p:txBody>
          <a:bodyPr/>
          <a:lstStyle/>
          <a:p>
            <a:fld id="{E9E0D846-2D6A-8643-B2BF-83884A821236}" type="slidenum">
              <a:rPr lang="en-US" smtClean="0"/>
              <a:pPr/>
              <a:t>11</a:t>
            </a:fld>
            <a:endParaRPr lang="en-US" dirty="0"/>
          </a:p>
        </p:txBody>
      </p:sp>
      <p:sp>
        <p:nvSpPr>
          <p:cNvPr id="9" name="TextBox 8">
            <a:extLst>
              <a:ext uri="{FF2B5EF4-FFF2-40B4-BE49-F238E27FC236}">
                <a16:creationId xmlns:a16="http://schemas.microsoft.com/office/drawing/2014/main" id="{F2817438-AF08-7024-0CCE-3BE07CDE49AC}"/>
              </a:ext>
            </a:extLst>
          </p:cNvPr>
          <p:cNvSpPr txBox="1"/>
          <p:nvPr/>
        </p:nvSpPr>
        <p:spPr>
          <a:xfrm>
            <a:off x="300789" y="184807"/>
            <a:ext cx="4572000" cy="519886"/>
          </a:xfrm>
          <a:prstGeom prst="rect">
            <a:avLst/>
          </a:prstGeom>
          <a:noFill/>
        </p:spPr>
        <p:txBody>
          <a:bodyPr wrap="square">
            <a:spAutoFit/>
          </a:bodyPr>
          <a:lstStyle/>
          <a:p>
            <a:pPr>
              <a:lnSpc>
                <a:spcPct val="107000"/>
              </a:lnSpc>
              <a:spcAft>
                <a:spcPts val="1000"/>
              </a:spcAft>
            </a:pPr>
            <a:r>
              <a:rPr lang="en-ZA" sz="2800" b="1" dirty="0">
                <a:effectLst/>
                <a:latin typeface="Arial" panose="020B0604020202020204" pitchFamily="34" charset="0"/>
                <a:ea typeface="Times New Roman" panose="02020603050405020304" pitchFamily="18" charset="0"/>
                <a:cs typeface="Arial" panose="020B0604020202020204" pitchFamily="34" charset="0"/>
              </a:rPr>
              <a:t>Evaluation:</a:t>
            </a:r>
            <a:r>
              <a:rPr lang="en-ZA" sz="1800" b="1" dirty="0">
                <a:effectLst/>
                <a:latin typeface="Arial" panose="020B0604020202020204" pitchFamily="34" charset="0"/>
                <a:ea typeface="Times New Roman" panose="02020603050405020304" pitchFamily="18" charset="0"/>
                <a:cs typeface="Arial" panose="020B0604020202020204" pitchFamily="34" charset="0"/>
              </a:rPr>
              <a:t> </a:t>
            </a:r>
            <a:r>
              <a:rPr lang="en-ZA" b="1" dirty="0">
                <a:latin typeface="Arial" panose="020B0604020202020204" pitchFamily="34" charset="0"/>
                <a:ea typeface="Times New Roman" panose="02020603050405020304" pitchFamily="18" charset="0"/>
                <a:cs typeface="Arial" panose="020B0604020202020204" pitchFamily="34" charset="0"/>
              </a:rPr>
              <a:t>Stability &amp; </a:t>
            </a:r>
            <a:r>
              <a:rPr lang="en-ZA" sz="1800" b="1" dirty="0">
                <a:effectLst/>
                <a:latin typeface="Arial" panose="020B0604020202020204" pitchFamily="34" charset="0"/>
                <a:ea typeface="Times New Roman" panose="02020603050405020304" pitchFamily="18" charset="0"/>
                <a:cs typeface="Arial" panose="020B0604020202020204" pitchFamily="34" charset="0"/>
              </a:rPr>
              <a:t>Efficiency</a:t>
            </a:r>
            <a:endParaRPr lang="en-ZA"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7CA9DEE9-D2B1-4B4F-D31A-CB4C6D503DCD}"/>
              </a:ext>
            </a:extLst>
          </p:cNvPr>
          <p:cNvGraphicFramePr>
            <a:graphicFrameLocks noGrp="1"/>
          </p:cNvGraphicFramePr>
          <p:nvPr>
            <p:extLst>
              <p:ext uri="{D42A27DB-BD31-4B8C-83A1-F6EECF244321}">
                <p14:modId xmlns:p14="http://schemas.microsoft.com/office/powerpoint/2010/main" val="1274364727"/>
              </p:ext>
            </p:extLst>
          </p:nvPr>
        </p:nvGraphicFramePr>
        <p:xfrm>
          <a:off x="300789" y="3669632"/>
          <a:ext cx="4572000" cy="2310058"/>
        </p:xfrm>
        <a:graphic>
          <a:graphicData uri="http://schemas.openxmlformats.org/drawingml/2006/table">
            <a:tbl>
              <a:tblPr firstRow="1" firstCol="1" bandRow="1"/>
              <a:tblGrid>
                <a:gridCol w="2418348">
                  <a:extLst>
                    <a:ext uri="{9D8B030D-6E8A-4147-A177-3AD203B41FA5}">
                      <a16:colId xmlns:a16="http://schemas.microsoft.com/office/drawing/2014/main" val="3476161975"/>
                    </a:ext>
                  </a:extLst>
                </a:gridCol>
                <a:gridCol w="2153652">
                  <a:extLst>
                    <a:ext uri="{9D8B030D-6E8A-4147-A177-3AD203B41FA5}">
                      <a16:colId xmlns:a16="http://schemas.microsoft.com/office/drawing/2014/main" val="399734552"/>
                    </a:ext>
                  </a:extLst>
                </a:gridCol>
              </a:tblGrid>
              <a:tr h="230212">
                <a:tc>
                  <a:txBody>
                    <a:bodyPr/>
                    <a:lstStyle/>
                    <a:p>
                      <a:pPr algn="ctr">
                        <a:lnSpc>
                          <a:spcPct val="107000"/>
                        </a:lnSpc>
                        <a:spcAft>
                          <a:spcPts val="1000"/>
                        </a:spcAft>
                      </a:pPr>
                      <a:r>
                        <a:rPr lang="en-ZA" sz="1000" b="1"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Model</a:t>
                      </a:r>
                      <a:endParaRPr lang="en-Z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05496"/>
                    </a:solidFill>
                  </a:tcPr>
                </a:tc>
                <a:tc>
                  <a:txBody>
                    <a:bodyPr/>
                    <a:lstStyle/>
                    <a:p>
                      <a:pPr algn="ctr">
                        <a:lnSpc>
                          <a:spcPct val="107000"/>
                        </a:lnSpc>
                        <a:spcAft>
                          <a:spcPts val="1000"/>
                        </a:spcAft>
                      </a:pPr>
                      <a:r>
                        <a:rPr lang="en-ZA" sz="11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Efficiency (Time)</a:t>
                      </a:r>
                      <a:endParaRPr lang="en-Z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3398869127"/>
                  </a:ext>
                </a:extLst>
              </a:tr>
              <a:tr h="230212">
                <a:tc>
                  <a:txBody>
                    <a:bodyPr/>
                    <a:lstStyle/>
                    <a:p>
                      <a:pPr algn="ctr">
                        <a:lnSpc>
                          <a:spcPct val="107000"/>
                        </a:lnSpc>
                        <a:spcAft>
                          <a:spcPts val="1000"/>
                        </a:spcAft>
                      </a:pPr>
                      <a:r>
                        <a:rPr lang="en-ZA" sz="1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LR </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1000"/>
                        </a:spcAft>
                      </a:pPr>
                      <a:r>
                        <a:rPr lang="en-ZA"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0,04</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163010"/>
                  </a:ext>
                </a:extLst>
              </a:tr>
              <a:tr h="230212">
                <a:tc>
                  <a:txBody>
                    <a:bodyPr/>
                    <a:lstStyle/>
                    <a:p>
                      <a:pPr algn="ctr">
                        <a:lnSpc>
                          <a:spcPct val="107000"/>
                        </a:lnSpc>
                        <a:spcAft>
                          <a:spcPts val="1000"/>
                        </a:spcAft>
                      </a:pPr>
                      <a:r>
                        <a:rPr lang="en-ZA" sz="1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KNN</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1000"/>
                        </a:spcAft>
                      </a:pPr>
                      <a:r>
                        <a:rPr lang="en-ZA"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0,30</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2592681"/>
                  </a:ext>
                </a:extLst>
              </a:tr>
              <a:tr h="230212">
                <a:tc>
                  <a:txBody>
                    <a:bodyPr/>
                    <a:lstStyle/>
                    <a:p>
                      <a:pPr algn="ctr">
                        <a:lnSpc>
                          <a:spcPct val="107000"/>
                        </a:lnSpc>
                        <a:spcAft>
                          <a:spcPts val="1000"/>
                        </a:spcAft>
                      </a:pPr>
                      <a:r>
                        <a:rPr lang="en-ZA" sz="1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DT</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1000"/>
                        </a:spcAft>
                      </a:pPr>
                      <a:r>
                        <a:rPr lang="en-ZA"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0,08</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418551"/>
                  </a:ext>
                </a:extLst>
              </a:tr>
              <a:tr h="230212">
                <a:tc>
                  <a:txBody>
                    <a:bodyPr/>
                    <a:lstStyle/>
                    <a:p>
                      <a:pPr algn="ctr">
                        <a:lnSpc>
                          <a:spcPct val="107000"/>
                        </a:lnSpc>
                        <a:spcAft>
                          <a:spcPts val="1000"/>
                        </a:spcAft>
                      </a:pPr>
                      <a:r>
                        <a:rPr lang="en-ZA" sz="1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RF</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1000"/>
                        </a:spcAft>
                      </a:pPr>
                      <a:r>
                        <a:rPr lang="en-ZA"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1,79</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7567840"/>
                  </a:ext>
                </a:extLst>
              </a:tr>
              <a:tr h="230212">
                <a:tc>
                  <a:txBody>
                    <a:bodyPr/>
                    <a:lstStyle/>
                    <a:p>
                      <a:pPr algn="ctr">
                        <a:lnSpc>
                          <a:spcPct val="107000"/>
                        </a:lnSpc>
                        <a:spcAft>
                          <a:spcPts val="1000"/>
                        </a:spcAft>
                      </a:pPr>
                      <a:r>
                        <a:rPr lang="en-ZA" sz="1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SVM</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1000"/>
                        </a:spcAft>
                      </a:pPr>
                      <a:r>
                        <a:rPr lang="en-ZA"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5,29</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702942162"/>
                  </a:ext>
                </a:extLst>
              </a:tr>
              <a:tr h="230212">
                <a:tc>
                  <a:txBody>
                    <a:bodyPr/>
                    <a:lstStyle/>
                    <a:p>
                      <a:pPr algn="ctr">
                        <a:lnSpc>
                          <a:spcPct val="107000"/>
                        </a:lnSpc>
                        <a:spcAft>
                          <a:spcPts val="1000"/>
                        </a:spcAft>
                      </a:pPr>
                      <a:r>
                        <a:rPr lang="en-ZA" sz="1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GBC</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1000"/>
                        </a:spcAft>
                      </a:pPr>
                      <a:r>
                        <a:rPr lang="en-ZA"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1,69</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7316368"/>
                  </a:ext>
                </a:extLst>
              </a:tr>
              <a:tr h="230212">
                <a:tc>
                  <a:txBody>
                    <a:bodyPr/>
                    <a:lstStyle/>
                    <a:p>
                      <a:pPr algn="ctr">
                        <a:lnSpc>
                          <a:spcPct val="107000"/>
                        </a:lnSpc>
                        <a:spcAft>
                          <a:spcPts val="1000"/>
                        </a:spcAft>
                      </a:pPr>
                      <a:r>
                        <a:rPr lang="en-ZA" sz="1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XGB</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1000"/>
                        </a:spcAft>
                      </a:pPr>
                      <a:r>
                        <a:rPr lang="en-ZA"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1,03</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4239011"/>
                  </a:ext>
                </a:extLst>
              </a:tr>
              <a:tr h="230212">
                <a:tc>
                  <a:txBody>
                    <a:bodyPr/>
                    <a:lstStyle/>
                    <a:p>
                      <a:pPr algn="ctr">
                        <a:lnSpc>
                          <a:spcPct val="107000"/>
                        </a:lnSpc>
                        <a:spcAft>
                          <a:spcPts val="1000"/>
                        </a:spcAft>
                      </a:pPr>
                      <a:r>
                        <a:rPr lang="en-ZA" sz="1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LightGBM</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1000"/>
                        </a:spcAft>
                      </a:pPr>
                      <a:r>
                        <a:rPr lang="en-ZA"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0,18</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0987826"/>
                  </a:ext>
                </a:extLst>
              </a:tr>
              <a:tr h="238150">
                <a:tc>
                  <a:txBody>
                    <a:bodyPr/>
                    <a:lstStyle/>
                    <a:p>
                      <a:pPr algn="ctr">
                        <a:lnSpc>
                          <a:spcPct val="107000"/>
                        </a:lnSpc>
                        <a:spcAft>
                          <a:spcPts val="1000"/>
                        </a:spcAft>
                      </a:pPr>
                      <a:r>
                        <a:rPr lang="en-ZA" sz="1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CatBoost</a:t>
                      </a:r>
                      <a:endParaRPr lang="en-Z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1000"/>
                        </a:spcAft>
                      </a:pPr>
                      <a:r>
                        <a:rPr lang="en-Z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7,46</a:t>
                      </a:r>
                      <a:endParaRPr lang="en-Z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653381024"/>
                  </a:ext>
                </a:extLst>
              </a:tr>
            </a:tbl>
          </a:graphicData>
        </a:graphic>
      </p:graphicFrame>
      <p:pic>
        <p:nvPicPr>
          <p:cNvPr id="7" name="Picture 6">
            <a:extLst>
              <a:ext uri="{FF2B5EF4-FFF2-40B4-BE49-F238E27FC236}">
                <a16:creationId xmlns:a16="http://schemas.microsoft.com/office/drawing/2014/main" id="{D882C81C-1254-DB17-A3FF-5E9A8555E5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789" y="878310"/>
            <a:ext cx="8024197" cy="2696081"/>
          </a:xfrm>
          <a:prstGeom prst="rect">
            <a:avLst/>
          </a:prstGeom>
          <a:noFill/>
          <a:ln>
            <a:noFill/>
          </a:ln>
        </p:spPr>
      </p:pic>
    </p:spTree>
    <p:extLst>
      <p:ext uri="{BB962C8B-B14F-4D97-AF65-F5344CB8AC3E}">
        <p14:creationId xmlns:p14="http://schemas.microsoft.com/office/powerpoint/2010/main" val="951649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B2596F3-4BEC-170A-BAAA-82A8D7814662}"/>
              </a:ext>
            </a:extLst>
          </p:cNvPr>
          <p:cNvSpPr>
            <a:spLocks noGrp="1"/>
          </p:cNvSpPr>
          <p:nvPr>
            <p:ph type="dt" sz="half" idx="2"/>
          </p:nvPr>
        </p:nvSpPr>
        <p:spPr/>
        <p:txBody>
          <a:bodyPr/>
          <a:lstStyle/>
          <a:p>
            <a:fld id="{3D0BB221-354A-484A-903F-3F013EC2DF92}" type="datetime4">
              <a:rPr lang="en-US" smtClean="0"/>
              <a:t>January 23, 2023</a:t>
            </a:fld>
            <a:r>
              <a:rPr lang="en-CA"/>
              <a:t>     |</a:t>
            </a:r>
            <a:endParaRPr lang="en-US" dirty="0"/>
          </a:p>
        </p:txBody>
      </p:sp>
      <p:sp>
        <p:nvSpPr>
          <p:cNvPr id="6" name="Slide Number Placeholder 5">
            <a:extLst>
              <a:ext uri="{FF2B5EF4-FFF2-40B4-BE49-F238E27FC236}">
                <a16:creationId xmlns:a16="http://schemas.microsoft.com/office/drawing/2014/main" id="{5247B9A0-5368-1051-08D2-8DA895A4395E}"/>
              </a:ext>
            </a:extLst>
          </p:cNvPr>
          <p:cNvSpPr>
            <a:spLocks noGrp="1"/>
          </p:cNvSpPr>
          <p:nvPr>
            <p:ph type="sldNum" sz="quarter" idx="4"/>
          </p:nvPr>
        </p:nvSpPr>
        <p:spPr/>
        <p:txBody>
          <a:bodyPr/>
          <a:lstStyle/>
          <a:p>
            <a:fld id="{E9E0D846-2D6A-8643-B2BF-83884A821236}" type="slidenum">
              <a:rPr lang="en-US" smtClean="0"/>
              <a:pPr/>
              <a:t>12</a:t>
            </a:fld>
            <a:endParaRPr lang="en-US" dirty="0"/>
          </a:p>
        </p:txBody>
      </p:sp>
      <p:sp>
        <p:nvSpPr>
          <p:cNvPr id="9" name="TextBox 8">
            <a:extLst>
              <a:ext uri="{FF2B5EF4-FFF2-40B4-BE49-F238E27FC236}">
                <a16:creationId xmlns:a16="http://schemas.microsoft.com/office/drawing/2014/main" id="{F2817438-AF08-7024-0CCE-3BE07CDE49AC}"/>
              </a:ext>
            </a:extLst>
          </p:cNvPr>
          <p:cNvSpPr txBox="1"/>
          <p:nvPr/>
        </p:nvSpPr>
        <p:spPr>
          <a:xfrm>
            <a:off x="300788" y="184806"/>
            <a:ext cx="7519737" cy="458780"/>
          </a:xfrm>
          <a:prstGeom prst="rect">
            <a:avLst/>
          </a:prstGeom>
          <a:noFill/>
        </p:spPr>
        <p:txBody>
          <a:bodyPr wrap="square">
            <a:spAutoFit/>
          </a:bodyPr>
          <a:lstStyle/>
          <a:p>
            <a:pPr>
              <a:lnSpc>
                <a:spcPct val="107000"/>
              </a:lnSpc>
              <a:spcAft>
                <a:spcPts val="1000"/>
              </a:spcAft>
            </a:pPr>
            <a:r>
              <a:rPr lang="en-CA" sz="2400" b="1" dirty="0">
                <a:effectLst/>
                <a:latin typeface="Arial" panose="020B0604020202020204" pitchFamily="34" charset="0"/>
                <a:ea typeface="Times New Roman" panose="02020603050405020304" pitchFamily="18" charset="0"/>
                <a:cs typeface="Times New Roman" panose="02020603050405020304" pitchFamily="18" charset="0"/>
              </a:rPr>
              <a:t>Feature Importance in models</a:t>
            </a:r>
            <a:endParaRPr lang="en-ZA"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2" name="Picture 1" descr="Chart, bar chart&#10;&#10;Description automatically generated">
            <a:extLst>
              <a:ext uri="{FF2B5EF4-FFF2-40B4-BE49-F238E27FC236}">
                <a16:creationId xmlns:a16="http://schemas.microsoft.com/office/drawing/2014/main" id="{919B1A06-48A5-3EE7-41F1-0BD66C22529F}"/>
              </a:ext>
            </a:extLst>
          </p:cNvPr>
          <p:cNvPicPr>
            <a:picLocks noChangeAspect="1"/>
          </p:cNvPicPr>
          <p:nvPr/>
        </p:nvPicPr>
        <p:blipFill>
          <a:blip r:embed="rId2"/>
          <a:stretch>
            <a:fillRect/>
          </a:stretch>
        </p:blipFill>
        <p:spPr>
          <a:xfrm>
            <a:off x="386012" y="868780"/>
            <a:ext cx="5906503" cy="2608346"/>
          </a:xfrm>
          <a:prstGeom prst="rect">
            <a:avLst/>
          </a:prstGeom>
        </p:spPr>
      </p:pic>
      <p:pic>
        <p:nvPicPr>
          <p:cNvPr id="3" name="Picture 2" descr="Chart, bar chart&#10;&#10;Description automatically generated">
            <a:extLst>
              <a:ext uri="{FF2B5EF4-FFF2-40B4-BE49-F238E27FC236}">
                <a16:creationId xmlns:a16="http://schemas.microsoft.com/office/drawing/2014/main" id="{FE79244F-C2E2-D73C-3D3D-3C446FF73787}"/>
              </a:ext>
            </a:extLst>
          </p:cNvPr>
          <p:cNvPicPr>
            <a:picLocks noChangeAspect="1"/>
          </p:cNvPicPr>
          <p:nvPr/>
        </p:nvPicPr>
        <p:blipFill>
          <a:blip r:embed="rId3"/>
          <a:stretch>
            <a:fillRect/>
          </a:stretch>
        </p:blipFill>
        <p:spPr>
          <a:xfrm>
            <a:off x="806443" y="3429000"/>
            <a:ext cx="5486072" cy="2235200"/>
          </a:xfrm>
          <a:prstGeom prst="rect">
            <a:avLst/>
          </a:prstGeom>
        </p:spPr>
      </p:pic>
    </p:spTree>
    <p:extLst>
      <p:ext uri="{BB962C8B-B14F-4D97-AF65-F5344CB8AC3E}">
        <p14:creationId xmlns:p14="http://schemas.microsoft.com/office/powerpoint/2010/main" val="26058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1263" y="1118936"/>
            <a:ext cx="8095470" cy="5036329"/>
          </a:xfrm>
        </p:spPr>
        <p:txBody>
          <a:bodyPr/>
          <a:lstStyle/>
          <a:p>
            <a:pPr>
              <a:lnSpc>
                <a:spcPct val="107000"/>
              </a:lnSpc>
              <a:spcAft>
                <a:spcPts val="1000"/>
              </a:spcAft>
            </a:pPr>
            <a:br>
              <a:rPr lang="en-ZA" sz="1800" dirty="0">
                <a:effectLst/>
                <a:latin typeface="Arial" panose="020B0604020202020204" pitchFamily="34" charset="0"/>
                <a:ea typeface="Times New Roman" panose="02020603050405020304" pitchFamily="18" charset="0"/>
                <a:cs typeface="Times New Roman" panose="02020603050405020304" pitchFamily="18" charset="0"/>
              </a:rPr>
            </a:br>
            <a:r>
              <a:rPr lang="en-CA" sz="1800" dirty="0">
                <a:effectLst/>
                <a:latin typeface="Arial" panose="020B0604020202020204" pitchFamily="34" charset="0"/>
                <a:ea typeface="Times New Roman" panose="02020603050405020304" pitchFamily="18" charset="0"/>
                <a:cs typeface="Arial" panose="020B0604020202020204" pitchFamily="34" charset="0"/>
              </a:rPr>
              <a:t>The best models are GBC and SVM based on the recall score (77% and 75%), however GBC is a more efficient model. Most of the models have very high accuracy and AUC scores (Higher than 80%). </a:t>
            </a:r>
            <a:br>
              <a:rPr lang="en-CA" sz="1800" dirty="0">
                <a:effectLst/>
                <a:latin typeface="Arial" panose="020B0604020202020204" pitchFamily="34" charset="0"/>
                <a:ea typeface="Times New Roman" panose="02020603050405020304" pitchFamily="18" charset="0"/>
                <a:cs typeface="Arial" panose="020B0604020202020204" pitchFamily="34" charset="0"/>
              </a:rPr>
            </a:br>
            <a:br>
              <a:rPr lang="en-ZA" sz="1800" dirty="0">
                <a:effectLst/>
                <a:latin typeface="Arial" panose="020B0604020202020204" pitchFamily="34" charset="0"/>
                <a:ea typeface="Times New Roman" panose="02020603050405020304" pitchFamily="18" charset="0"/>
                <a:cs typeface="Times New Roman" panose="02020603050405020304" pitchFamily="18" charset="0"/>
              </a:rPr>
            </a:br>
            <a:r>
              <a:rPr lang="en-CA" sz="1800" dirty="0">
                <a:effectLst/>
                <a:latin typeface="Arial" panose="020B0604020202020204" pitchFamily="34" charset="0"/>
                <a:ea typeface="Times New Roman" panose="02020603050405020304" pitchFamily="18" charset="0"/>
                <a:cs typeface="Arial" panose="020B0604020202020204" pitchFamily="34" charset="0"/>
              </a:rPr>
              <a:t>The results reveal that the most significant features are age, number of products and </a:t>
            </a:r>
            <a:r>
              <a:rPr lang="en-CA" sz="1800" dirty="0" err="1">
                <a:effectLst/>
                <a:latin typeface="Arial" panose="020B0604020202020204" pitchFamily="34" charset="0"/>
                <a:ea typeface="Times New Roman" panose="02020603050405020304" pitchFamily="18" charset="0"/>
                <a:cs typeface="Arial" panose="020B0604020202020204" pitchFamily="34" charset="0"/>
              </a:rPr>
              <a:t>IsActiveMember</a:t>
            </a:r>
            <a:r>
              <a:rPr lang="en-CA" sz="1800" dirty="0">
                <a:effectLst/>
                <a:latin typeface="Arial" panose="020B0604020202020204" pitchFamily="34" charset="0"/>
                <a:ea typeface="Times New Roman" panose="02020603050405020304" pitchFamily="18" charset="0"/>
                <a:cs typeface="Arial" panose="020B0604020202020204" pitchFamily="34" charset="0"/>
              </a:rPr>
              <a:t>.  </a:t>
            </a:r>
            <a:br>
              <a:rPr lang="en-CA" sz="1800" dirty="0">
                <a:effectLst/>
                <a:latin typeface="Arial" panose="020B0604020202020204" pitchFamily="34" charset="0"/>
                <a:ea typeface="Times New Roman" panose="02020603050405020304" pitchFamily="18" charset="0"/>
                <a:cs typeface="Arial" panose="020B0604020202020204" pitchFamily="34" charset="0"/>
              </a:rPr>
            </a:br>
            <a:br>
              <a:rPr lang="en-ZA" sz="1800" dirty="0">
                <a:effectLst/>
                <a:latin typeface="Arial" panose="020B0604020202020204" pitchFamily="34" charset="0"/>
                <a:ea typeface="Times New Roman" panose="02020603050405020304" pitchFamily="18" charset="0"/>
                <a:cs typeface="Times New Roman" panose="02020603050405020304" pitchFamily="18" charset="0"/>
              </a:rPr>
            </a:br>
            <a:r>
              <a:rPr lang="en-CA" sz="1800" b="0" dirty="0">
                <a:effectLst/>
                <a:latin typeface="Arial" panose="020B0604020202020204" pitchFamily="34" charset="0"/>
                <a:ea typeface="Times New Roman" panose="02020603050405020304" pitchFamily="18" charset="0"/>
                <a:cs typeface="Arial" panose="020B0604020202020204" pitchFamily="34" charset="0"/>
              </a:rPr>
              <a:t>The bank should take some measures to customize the service or products for the older customers as well as customers with more products. It is also beneficial to apply some methods to keep the customers engaged. </a:t>
            </a:r>
            <a:br>
              <a:rPr lang="en-CA" sz="1800" dirty="0">
                <a:effectLst/>
                <a:latin typeface="Arial" panose="020B0604020202020204" pitchFamily="34" charset="0"/>
                <a:ea typeface="Times New Roman" panose="02020603050405020304" pitchFamily="18" charset="0"/>
                <a:cs typeface="Arial" panose="020B0604020202020204" pitchFamily="34" charset="0"/>
              </a:rPr>
            </a:br>
            <a:r>
              <a:rPr lang="en-CA" sz="1800" dirty="0">
                <a:effectLst/>
                <a:latin typeface="Arial" panose="020B0604020202020204" pitchFamily="34" charset="0"/>
                <a:ea typeface="Times New Roman" panose="02020603050405020304" pitchFamily="18" charset="0"/>
                <a:cs typeface="Arial" panose="020B0604020202020204" pitchFamily="34" charset="0"/>
              </a:rPr>
              <a:t> It probably will increase the satisfaction for those targeted customers who are more likely to churn.</a:t>
            </a:r>
            <a:br>
              <a:rPr lang="en-CA" sz="1800" dirty="0">
                <a:effectLst/>
                <a:latin typeface="Arial" panose="020B0604020202020204" pitchFamily="34" charset="0"/>
                <a:ea typeface="Times New Roman" panose="02020603050405020304" pitchFamily="18" charset="0"/>
                <a:cs typeface="Arial" panose="020B0604020202020204" pitchFamily="34" charset="0"/>
              </a:rPr>
            </a:br>
            <a:br>
              <a:rPr lang="en-ZA" sz="1800" dirty="0">
                <a:effectLst/>
                <a:latin typeface="Arial" panose="020B0604020202020204" pitchFamily="34" charset="0"/>
                <a:ea typeface="Times New Roman" panose="02020603050405020304" pitchFamily="18" charset="0"/>
                <a:cs typeface="Times New Roman" panose="02020603050405020304" pitchFamily="18" charset="0"/>
              </a:rPr>
            </a:br>
            <a:r>
              <a:rPr lang="en-CA" sz="1800" b="0" dirty="0">
                <a:effectLst/>
                <a:latin typeface="Arial" panose="020B0604020202020204" pitchFamily="34" charset="0"/>
                <a:ea typeface="Times New Roman" panose="02020603050405020304" pitchFamily="18" charset="0"/>
                <a:cs typeface="Arial" panose="020B0604020202020204" pitchFamily="34" charset="0"/>
              </a:rPr>
              <a:t>Adding more features and records also can improve the power or prediction. So gradually if the bank gathers more data with expanded features, it can improve the predictive performance. </a:t>
            </a:r>
            <a:br>
              <a:rPr lang="en-ZA" sz="1800"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3" name="Date Placeholder 2">
            <a:extLst>
              <a:ext uri="{FF2B5EF4-FFF2-40B4-BE49-F238E27FC236}">
                <a16:creationId xmlns:a16="http://schemas.microsoft.com/office/drawing/2014/main" id="{38B82740-7511-47FF-9B9D-5F69BF90D31E}"/>
              </a:ext>
            </a:extLst>
          </p:cNvPr>
          <p:cNvSpPr>
            <a:spLocks noGrp="1"/>
          </p:cNvSpPr>
          <p:nvPr>
            <p:ph type="dt" sz="half" idx="2"/>
          </p:nvPr>
        </p:nvSpPr>
        <p:spPr/>
        <p:txBody>
          <a:bodyPr/>
          <a:lstStyle/>
          <a:p>
            <a:fld id="{55653118-F625-4ACB-9042-5374A5761947}" type="datetime4">
              <a:rPr lang="en-US" smtClean="0"/>
              <a:t>January 23, 2023</a:t>
            </a:fld>
            <a:r>
              <a:rPr lang="en-CA"/>
              <a:t>     |</a:t>
            </a:r>
            <a:endParaRPr lang="en-US" dirty="0"/>
          </a:p>
        </p:txBody>
      </p:sp>
      <p:sp>
        <p:nvSpPr>
          <p:cNvPr id="4" name="Slide Number Placeholder 3">
            <a:extLst>
              <a:ext uri="{FF2B5EF4-FFF2-40B4-BE49-F238E27FC236}">
                <a16:creationId xmlns:a16="http://schemas.microsoft.com/office/drawing/2014/main" id="{4BEF7D89-5C2A-46BD-8444-20806271C760}"/>
              </a:ext>
            </a:extLst>
          </p:cNvPr>
          <p:cNvSpPr>
            <a:spLocks noGrp="1"/>
          </p:cNvSpPr>
          <p:nvPr>
            <p:ph type="sldNum" sz="quarter" idx="4"/>
          </p:nvPr>
        </p:nvSpPr>
        <p:spPr/>
        <p:txBody>
          <a:bodyPr/>
          <a:lstStyle/>
          <a:p>
            <a:fld id="{E9E0D846-2D6A-8643-B2BF-83884A821236}" type="slidenum">
              <a:rPr lang="en-US" smtClean="0"/>
              <a:pPr/>
              <a:t>13</a:t>
            </a:fld>
            <a:endParaRPr lang="en-US" dirty="0"/>
          </a:p>
        </p:txBody>
      </p:sp>
      <p:sp>
        <p:nvSpPr>
          <p:cNvPr id="6" name="TextBox 5">
            <a:extLst>
              <a:ext uri="{FF2B5EF4-FFF2-40B4-BE49-F238E27FC236}">
                <a16:creationId xmlns:a16="http://schemas.microsoft.com/office/drawing/2014/main" id="{89427A72-5C60-9D21-6312-167260DFA129}"/>
              </a:ext>
            </a:extLst>
          </p:cNvPr>
          <p:cNvSpPr txBox="1"/>
          <p:nvPr/>
        </p:nvSpPr>
        <p:spPr>
          <a:xfrm>
            <a:off x="481262" y="237497"/>
            <a:ext cx="4896853" cy="519886"/>
          </a:xfrm>
          <a:prstGeom prst="rect">
            <a:avLst/>
          </a:prstGeom>
          <a:noFill/>
        </p:spPr>
        <p:txBody>
          <a:bodyPr wrap="square">
            <a:spAutoFit/>
          </a:bodyPr>
          <a:lstStyle/>
          <a:p>
            <a:pPr>
              <a:lnSpc>
                <a:spcPct val="107000"/>
              </a:lnSpc>
              <a:spcAft>
                <a:spcPts val="1000"/>
              </a:spcAft>
            </a:pPr>
            <a:r>
              <a:rPr lang="en-CA" sz="2800" b="1" dirty="0">
                <a:effectLst/>
                <a:latin typeface="Arial" panose="020B0604020202020204" pitchFamily="34" charset="0"/>
                <a:ea typeface="Times New Roman" panose="02020603050405020304" pitchFamily="18" charset="0"/>
                <a:cs typeface="Times New Roman" panose="02020603050405020304" pitchFamily="18" charset="0"/>
              </a:rPr>
              <a:t>Conclusion </a:t>
            </a:r>
            <a:endParaRPr lang="en-ZA" sz="28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8305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7866403" cy="1587867"/>
          </a:xfrm>
        </p:spPr>
        <p:txBody>
          <a:bodyPr/>
          <a:lstStyle/>
          <a:p>
            <a:r>
              <a:rPr lang="en-US" dirty="0"/>
              <a:t>Thank You</a:t>
            </a:r>
          </a:p>
        </p:txBody>
      </p:sp>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January 23, 2023</a:t>
            </a:fld>
            <a:r>
              <a:rPr lang="en-CA"/>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14</a:t>
            </a:fld>
            <a:endParaRPr lang="en-US" dirty="0"/>
          </a:p>
        </p:txBody>
      </p:sp>
    </p:spTree>
    <p:extLst>
      <p:ext uri="{BB962C8B-B14F-4D97-AF65-F5344CB8AC3E}">
        <p14:creationId xmlns:p14="http://schemas.microsoft.com/office/powerpoint/2010/main" val="50646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churn definition and the Importance</a:t>
            </a:r>
          </a:p>
        </p:txBody>
      </p:sp>
      <p:sp>
        <p:nvSpPr>
          <p:cNvPr id="3" name="Content Placeholder 2"/>
          <p:cNvSpPr>
            <a:spLocks noGrp="1"/>
          </p:cNvSpPr>
          <p:nvPr>
            <p:ph idx="1"/>
          </p:nvPr>
        </p:nvSpPr>
        <p:spPr>
          <a:xfrm>
            <a:off x="365568" y="1226634"/>
            <a:ext cx="8444818" cy="4458189"/>
          </a:xfrm>
        </p:spPr>
        <p:txBody>
          <a:bodyPr/>
          <a:lstStyle/>
          <a:p>
            <a:pPr marL="0" indent="0">
              <a:buNone/>
            </a:pPr>
            <a:endParaRPr lang="en-US" sz="18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effectLst/>
                <a:latin typeface="Arial" panose="020B0604020202020204" pitchFamily="34" charset="0"/>
                <a:ea typeface="Times New Roman" panose="02020603050405020304" pitchFamily="18" charset="0"/>
                <a:cs typeface="Times New Roman" panose="02020603050405020304" pitchFamily="18" charset="0"/>
              </a:rPr>
              <a:t>Customer </a:t>
            </a:r>
            <a:r>
              <a:rPr lang="en-US" sz="2000" b="1" dirty="0">
                <a:effectLst/>
                <a:latin typeface="Arial" panose="020B0604020202020204" pitchFamily="34" charset="0"/>
                <a:ea typeface="Times New Roman" panose="02020603050405020304" pitchFamily="18" charset="0"/>
                <a:cs typeface="Times New Roman" panose="02020603050405020304" pitchFamily="18" charset="0"/>
              </a:rPr>
              <a:t>churn</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 (also known as customer attrition) occurs when a customer stops using a company's products or services.</a:t>
            </a:r>
          </a:p>
          <a:p>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US" sz="2000" dirty="0">
                <a:effectLst/>
                <a:latin typeface="Arial" panose="020B0604020202020204" pitchFamily="34" charset="0"/>
                <a:ea typeface="Times New Roman" panose="02020603050405020304" pitchFamily="18" charset="0"/>
                <a:cs typeface="Times New Roman" panose="02020603050405020304" pitchFamily="18" charset="0"/>
              </a:rPr>
              <a:t>Customer churn affects profitability*. Therefore, customer churn analysis is essential as it can help a business.</a:t>
            </a:r>
          </a:p>
          <a:p>
            <a:endParaRPr lang="en-US" sz="18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January 23,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F6C6-5C07-AF65-778F-C0FEC17A033E}"/>
              </a:ext>
            </a:extLst>
          </p:cNvPr>
          <p:cNvSpPr>
            <a:spLocks noGrp="1"/>
          </p:cNvSpPr>
          <p:nvPr>
            <p:ph type="title"/>
          </p:nvPr>
        </p:nvSpPr>
        <p:spPr/>
        <p:txBody>
          <a:bodyPr/>
          <a:lstStyle/>
          <a:p>
            <a:r>
              <a:rPr lang="en-ZA" dirty="0"/>
              <a:t>How Customer Churn Prediction can help a business</a:t>
            </a:r>
          </a:p>
        </p:txBody>
      </p:sp>
      <p:sp>
        <p:nvSpPr>
          <p:cNvPr id="3" name="Content Placeholder 2">
            <a:extLst>
              <a:ext uri="{FF2B5EF4-FFF2-40B4-BE49-F238E27FC236}">
                <a16:creationId xmlns:a16="http://schemas.microsoft.com/office/drawing/2014/main" id="{91120212-FBDC-67A9-6BB4-F48AA8106124}"/>
              </a:ext>
            </a:extLst>
          </p:cNvPr>
          <p:cNvSpPr>
            <a:spLocks noGrp="1"/>
          </p:cNvSpPr>
          <p:nvPr>
            <p:ph idx="1"/>
          </p:nvPr>
        </p:nvSpPr>
        <p:spPr>
          <a:xfrm>
            <a:off x="365568" y="1472184"/>
            <a:ext cx="8444818" cy="4683083"/>
          </a:xfrm>
        </p:spPr>
        <p:txBody>
          <a:bodyPr>
            <a:normAutofit/>
          </a:bodyPr>
          <a:lstStyle/>
          <a:p>
            <a:r>
              <a:rPr lang="en-US" sz="2000" dirty="0">
                <a:latin typeface="Arial" panose="020B0604020202020204" pitchFamily="34" charset="0"/>
                <a:cs typeface="Times New Roman" panose="02020603050405020304" pitchFamily="18" charset="0"/>
              </a:rPr>
              <a:t>Identify the customers who are currently at churn risk and Customer Relationship Management can apply some strategies to gain back their trust</a:t>
            </a:r>
          </a:p>
          <a:p>
            <a:r>
              <a:rPr lang="en-US" sz="2000" dirty="0">
                <a:latin typeface="Arial" panose="020B0604020202020204" pitchFamily="34" charset="0"/>
                <a:cs typeface="Times New Roman" panose="02020603050405020304" pitchFamily="18" charset="0"/>
              </a:rPr>
              <a:t>The list can also help designing the marketing and sales campaigns’ target groups </a:t>
            </a:r>
          </a:p>
          <a:p>
            <a:r>
              <a:rPr lang="en-US" sz="2000" dirty="0">
                <a:latin typeface="Arial" panose="020B0604020202020204" pitchFamily="34" charset="0"/>
                <a:ea typeface="Times New Roman" panose="02020603050405020304" pitchFamily="18" charset="0"/>
                <a:cs typeface="Times New Roman" panose="02020603050405020304" pitchFamily="18" charset="0"/>
              </a:rPr>
              <a:t>I</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dentify problems </a:t>
            </a:r>
            <a:r>
              <a:rPr lang="en-ZA" sz="2000" dirty="0">
                <a:effectLst/>
                <a:latin typeface="Arial" panose="020B0604020202020204" pitchFamily="34" charset="0"/>
                <a:ea typeface="Times New Roman" panose="02020603050405020304" pitchFamily="18" charset="0"/>
                <a:cs typeface="Times New Roman" panose="02020603050405020304" pitchFamily="18" charset="0"/>
              </a:rPr>
              <a:t>and the features that contribute the most in customer churn </a:t>
            </a:r>
          </a:p>
          <a:p>
            <a:r>
              <a:rPr lang="en-US" sz="2000" dirty="0">
                <a:effectLst/>
                <a:latin typeface="Arial" panose="020B0604020202020204" pitchFamily="34" charset="0"/>
                <a:ea typeface="Times New Roman" panose="02020603050405020304" pitchFamily="18" charset="0"/>
                <a:cs typeface="Times New Roman" panose="02020603050405020304" pitchFamily="18" charset="0"/>
              </a:rPr>
              <a:t>Make correct strategic decisions that would lead to higher customer satisfaction and consequently higher customer retention. </a:t>
            </a:r>
          </a:p>
          <a:p>
            <a:endParaRPr lang="en-US" dirty="0"/>
          </a:p>
          <a:p>
            <a:endParaRPr lang="en-ZA" dirty="0"/>
          </a:p>
        </p:txBody>
      </p:sp>
      <p:sp>
        <p:nvSpPr>
          <p:cNvPr id="4" name="Date Placeholder 3">
            <a:extLst>
              <a:ext uri="{FF2B5EF4-FFF2-40B4-BE49-F238E27FC236}">
                <a16:creationId xmlns:a16="http://schemas.microsoft.com/office/drawing/2014/main" id="{38523397-A683-C1DB-DA24-E9E3CFE775AE}"/>
              </a:ext>
            </a:extLst>
          </p:cNvPr>
          <p:cNvSpPr>
            <a:spLocks noGrp="1"/>
          </p:cNvSpPr>
          <p:nvPr>
            <p:ph type="dt" sz="half" idx="2"/>
          </p:nvPr>
        </p:nvSpPr>
        <p:spPr/>
        <p:txBody>
          <a:bodyPr/>
          <a:lstStyle/>
          <a:p>
            <a:fld id="{321D2AE1-B685-45A1-8C17-19D6BB8C161E}" type="datetime4">
              <a:rPr lang="en-US" smtClean="0"/>
              <a:t>January 23, 2023</a:t>
            </a:fld>
            <a:r>
              <a:rPr lang="en-CA"/>
              <a:t>     |</a:t>
            </a:r>
            <a:endParaRPr lang="en-US" dirty="0"/>
          </a:p>
        </p:txBody>
      </p:sp>
      <p:sp>
        <p:nvSpPr>
          <p:cNvPr id="5" name="Slide Number Placeholder 4">
            <a:extLst>
              <a:ext uri="{FF2B5EF4-FFF2-40B4-BE49-F238E27FC236}">
                <a16:creationId xmlns:a16="http://schemas.microsoft.com/office/drawing/2014/main" id="{25DAA88A-E26A-945C-15D6-2F1D32E94E16}"/>
              </a:ext>
            </a:extLst>
          </p:cNvPr>
          <p:cNvSpPr>
            <a:spLocks noGrp="1"/>
          </p:cNvSpPr>
          <p:nvPr>
            <p:ph type="sldNum" sz="quarter" idx="4"/>
          </p:nvPr>
        </p:nvSpPr>
        <p:spPr/>
        <p:txBody>
          <a:bodyPr/>
          <a:lstStyle/>
          <a:p>
            <a:fld id="{E1497D35-93D5-5047-9160-8F9C97C9D015}" type="slidenum">
              <a:rPr lang="en-US" smtClean="0"/>
              <a:pPr/>
              <a:t>3</a:t>
            </a:fld>
            <a:endParaRPr lang="en-US" dirty="0"/>
          </a:p>
        </p:txBody>
      </p:sp>
    </p:spTree>
    <p:extLst>
      <p:ext uri="{BB962C8B-B14F-4D97-AF65-F5344CB8AC3E}">
        <p14:creationId xmlns:p14="http://schemas.microsoft.com/office/powerpoint/2010/main" val="337234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9521BD-2375-E660-D7AB-BA16CCC7DD84}"/>
              </a:ext>
            </a:extLst>
          </p:cNvPr>
          <p:cNvSpPr>
            <a:spLocks noGrp="1"/>
          </p:cNvSpPr>
          <p:nvPr>
            <p:ph idx="1"/>
          </p:nvPr>
        </p:nvSpPr>
        <p:spPr>
          <a:xfrm>
            <a:off x="365568" y="337608"/>
            <a:ext cx="8444818" cy="5347216"/>
          </a:xfrm>
        </p:spPr>
        <p:txBody>
          <a:bodyPr>
            <a:normAutofit lnSpcReduction="10000"/>
          </a:bodyPr>
          <a:lstStyle/>
          <a:p>
            <a:r>
              <a:rPr lang="en-US" sz="2000" b="0" dirty="0">
                <a:effectLst/>
                <a:latin typeface="+mj-lt"/>
              </a:rPr>
              <a:t>The goal of this notebook is to understand and predict </a:t>
            </a:r>
            <a:r>
              <a:rPr lang="en-US" sz="2000" b="1" dirty="0">
                <a:effectLst/>
                <a:latin typeface="+mj-lt"/>
              </a:rPr>
              <a:t>customer churn </a:t>
            </a:r>
            <a:r>
              <a:rPr lang="en-US" sz="2000" b="0" dirty="0">
                <a:effectLst/>
                <a:latin typeface="+mj-lt"/>
              </a:rPr>
              <a:t>for a bank</a:t>
            </a:r>
          </a:p>
          <a:p>
            <a:pPr marL="0" indent="0">
              <a:buNone/>
            </a:pPr>
            <a:endParaRPr lang="en-US" sz="2000" b="0" dirty="0">
              <a:effectLst/>
              <a:latin typeface="+mj-lt"/>
            </a:endParaRPr>
          </a:p>
          <a:p>
            <a:r>
              <a:rPr lang="en-US" sz="2000" b="0" dirty="0">
                <a:effectLst/>
                <a:latin typeface="+mj-lt"/>
              </a:rPr>
              <a:t>This problem is a typical </a:t>
            </a:r>
            <a:r>
              <a:rPr lang="en-US" sz="2000" b="1" dirty="0">
                <a:effectLst/>
                <a:latin typeface="+mj-lt"/>
              </a:rPr>
              <a:t>classification</a:t>
            </a:r>
            <a:r>
              <a:rPr lang="en-US" sz="2000" b="0" dirty="0">
                <a:effectLst/>
                <a:latin typeface="+mj-lt"/>
              </a:rPr>
              <a:t> task. </a:t>
            </a:r>
          </a:p>
          <a:p>
            <a:endParaRPr lang="en-US" sz="2000" b="0" dirty="0">
              <a:effectLst/>
              <a:latin typeface="+mj-lt"/>
            </a:endParaRPr>
          </a:p>
          <a:p>
            <a:r>
              <a:rPr lang="en-US" sz="2000" dirty="0">
                <a:latin typeface="+mj-lt"/>
              </a:rPr>
              <a:t>F</a:t>
            </a:r>
            <a:r>
              <a:rPr lang="en-US" sz="2000" b="0" dirty="0">
                <a:effectLst/>
                <a:latin typeface="+mj-lt"/>
              </a:rPr>
              <a:t>or comparing and </a:t>
            </a:r>
            <a:r>
              <a:rPr lang="en-US" sz="2000" b="0" dirty="0" err="1">
                <a:effectLst/>
                <a:latin typeface="+mj-lt"/>
              </a:rPr>
              <a:t>optimising</a:t>
            </a:r>
            <a:r>
              <a:rPr lang="en-US" sz="2000" b="0" dirty="0">
                <a:effectLst/>
                <a:latin typeface="+mj-lt"/>
              </a:rPr>
              <a:t> the machine learning models, I used </a:t>
            </a:r>
            <a:r>
              <a:rPr lang="en-US" sz="2000" b="1" dirty="0">
                <a:effectLst/>
                <a:latin typeface="+mj-lt"/>
              </a:rPr>
              <a:t>recall</a:t>
            </a:r>
            <a:r>
              <a:rPr lang="en-US" sz="2000" b="0" dirty="0">
                <a:effectLst/>
                <a:latin typeface="+mj-lt"/>
              </a:rPr>
              <a:t> since correctly classifying elements of the positive class (customers who will churn) is more critical for the bank</a:t>
            </a:r>
          </a:p>
          <a:p>
            <a:pPr marL="0" indent="0">
              <a:buNone/>
            </a:pPr>
            <a:endParaRPr lang="en-US" sz="2000" b="0" dirty="0">
              <a:effectLst/>
              <a:latin typeface="+mj-lt"/>
            </a:endParaRPr>
          </a:p>
          <a:p>
            <a:r>
              <a:rPr lang="en-US" sz="2000" b="1" dirty="0">
                <a:latin typeface="+mj-lt"/>
              </a:rPr>
              <a:t>Techniques</a:t>
            </a:r>
            <a:r>
              <a:rPr lang="en-US" sz="2000" dirty="0">
                <a:latin typeface="+mj-lt"/>
              </a:rPr>
              <a:t> used: </a:t>
            </a:r>
            <a:r>
              <a:rPr lang="en-US" sz="2000" b="0" dirty="0">
                <a:effectLst/>
                <a:latin typeface="+mj-lt"/>
              </a:rPr>
              <a:t>Exploratory Data Analysis, Data </a:t>
            </a:r>
            <a:r>
              <a:rPr lang="en-US" sz="2000" b="0" dirty="0" err="1">
                <a:effectLst/>
                <a:latin typeface="+mj-lt"/>
              </a:rPr>
              <a:t>Visualisation</a:t>
            </a:r>
            <a:r>
              <a:rPr lang="en-US" sz="2000" b="0" dirty="0">
                <a:effectLst/>
                <a:latin typeface="+mj-lt"/>
              </a:rPr>
              <a:t>, Data Preprocessing (Feature Selection, Encoding Categorical Features, Feature Scaling), Addressing Class Imbalance (SMOTE), Model Tuning.</a:t>
            </a:r>
          </a:p>
          <a:p>
            <a:pPr marL="0" indent="0">
              <a:buNone/>
            </a:pPr>
            <a:endParaRPr lang="en-US" sz="2000" b="0" dirty="0">
              <a:effectLst/>
              <a:latin typeface="+mj-lt"/>
            </a:endParaRPr>
          </a:p>
          <a:p>
            <a:r>
              <a:rPr lang="en-US" sz="2000" b="1" dirty="0">
                <a:latin typeface="+mj-lt"/>
              </a:rPr>
              <a:t>Models </a:t>
            </a:r>
            <a:r>
              <a:rPr lang="en-US" sz="2000" dirty="0">
                <a:latin typeface="+mj-lt"/>
              </a:rPr>
              <a:t>used: Logistic Regression, Support Vector Machines, KNN,  Decision tree,  Random Forests, Gradient Boosting, </a:t>
            </a:r>
            <a:r>
              <a:rPr lang="en-US" sz="2000" dirty="0" err="1">
                <a:latin typeface="+mj-lt"/>
              </a:rPr>
              <a:t>XGBoost</a:t>
            </a:r>
            <a:r>
              <a:rPr lang="en-US" sz="2000" dirty="0">
                <a:latin typeface="+mj-lt"/>
              </a:rPr>
              <a:t>, and Light Gradient Boosting Machine and </a:t>
            </a:r>
            <a:r>
              <a:rPr lang="en-US" sz="2000" dirty="0" err="1">
                <a:latin typeface="+mj-lt"/>
              </a:rPr>
              <a:t>CatBoost</a:t>
            </a:r>
            <a:endParaRPr lang="en-ZA" sz="2000" dirty="0">
              <a:latin typeface="+mj-lt"/>
            </a:endParaRPr>
          </a:p>
        </p:txBody>
      </p:sp>
      <p:sp>
        <p:nvSpPr>
          <p:cNvPr id="4" name="Date Placeholder 3">
            <a:extLst>
              <a:ext uri="{FF2B5EF4-FFF2-40B4-BE49-F238E27FC236}">
                <a16:creationId xmlns:a16="http://schemas.microsoft.com/office/drawing/2014/main" id="{D51F801D-EDAA-6A61-4EEC-2E22FD0E2037}"/>
              </a:ext>
            </a:extLst>
          </p:cNvPr>
          <p:cNvSpPr>
            <a:spLocks noGrp="1"/>
          </p:cNvSpPr>
          <p:nvPr>
            <p:ph type="dt" sz="half" idx="2"/>
          </p:nvPr>
        </p:nvSpPr>
        <p:spPr/>
        <p:txBody>
          <a:bodyPr/>
          <a:lstStyle/>
          <a:p>
            <a:fld id="{321D2AE1-B685-45A1-8C17-19D6BB8C161E}" type="datetime4">
              <a:rPr lang="en-US" smtClean="0"/>
              <a:t>January 23, 2023</a:t>
            </a:fld>
            <a:r>
              <a:rPr lang="en-CA"/>
              <a:t>     |</a:t>
            </a:r>
            <a:endParaRPr lang="en-US" dirty="0"/>
          </a:p>
        </p:txBody>
      </p:sp>
      <p:sp>
        <p:nvSpPr>
          <p:cNvPr id="5" name="Slide Number Placeholder 4">
            <a:extLst>
              <a:ext uri="{FF2B5EF4-FFF2-40B4-BE49-F238E27FC236}">
                <a16:creationId xmlns:a16="http://schemas.microsoft.com/office/drawing/2014/main" id="{6D5B62A8-C520-2AD6-08D6-220684786642}"/>
              </a:ext>
            </a:extLst>
          </p:cNvPr>
          <p:cNvSpPr>
            <a:spLocks noGrp="1"/>
          </p:cNvSpPr>
          <p:nvPr>
            <p:ph type="sldNum" sz="quarter" idx="4"/>
          </p:nvPr>
        </p:nvSpPr>
        <p:spPr/>
        <p:txBody>
          <a:bodyPr/>
          <a:lstStyle/>
          <a:p>
            <a:fld id="{E1497D35-93D5-5047-9160-8F9C97C9D015}" type="slidenum">
              <a:rPr lang="en-US" smtClean="0"/>
              <a:pPr/>
              <a:t>4</a:t>
            </a:fld>
            <a:endParaRPr lang="en-US" dirty="0"/>
          </a:p>
        </p:txBody>
      </p:sp>
    </p:spTree>
    <p:extLst>
      <p:ext uri="{BB962C8B-B14F-4D97-AF65-F5344CB8AC3E}">
        <p14:creationId xmlns:p14="http://schemas.microsoft.com/office/powerpoint/2010/main" val="1115769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a:xfrm>
            <a:off x="5397354" y="1465538"/>
            <a:ext cx="3413032" cy="3296034"/>
          </a:xfrm>
        </p:spPr>
      </p:sp>
      <p:sp>
        <p:nvSpPr>
          <p:cNvPr id="3" name="Title 2"/>
          <p:cNvSpPr>
            <a:spLocks noGrp="1"/>
          </p:cNvSpPr>
          <p:nvPr>
            <p:ph type="title"/>
          </p:nvPr>
        </p:nvSpPr>
        <p:spPr/>
        <p:txBody>
          <a:bodyPr/>
          <a:lstStyle/>
          <a:p>
            <a:r>
              <a:rPr lang="en-US" dirty="0"/>
              <a:t>EDA Analysis</a:t>
            </a:r>
          </a:p>
        </p:txBody>
      </p:sp>
      <p:sp>
        <p:nvSpPr>
          <p:cNvPr id="4" name="Content Placeholder 3"/>
          <p:cNvSpPr>
            <a:spLocks noGrp="1"/>
          </p:cNvSpPr>
          <p:nvPr>
            <p:ph idx="1"/>
          </p:nvPr>
        </p:nvSpPr>
        <p:spPr>
          <a:xfrm>
            <a:off x="333614" y="1338147"/>
            <a:ext cx="4783746" cy="4226312"/>
          </a:xfrm>
        </p:spPr>
        <p:txBody>
          <a:bodyPr>
            <a:normAutofit/>
          </a:bodyPr>
          <a:lstStyle/>
          <a:p>
            <a:r>
              <a:rPr lang="en-US" sz="2000" dirty="0">
                <a:latin typeface="+mj-lt"/>
              </a:rPr>
              <a:t>Exploratory Data Analysis (EDA) helped to understand the dataset better and identify and </a:t>
            </a:r>
            <a:r>
              <a:rPr lang="en-US" sz="2000" dirty="0" err="1">
                <a:latin typeface="+mj-lt"/>
              </a:rPr>
              <a:t>visualise</a:t>
            </a:r>
            <a:r>
              <a:rPr lang="en-US" sz="2000" dirty="0">
                <a:latin typeface="+mj-lt"/>
              </a:rPr>
              <a:t> the factors contributing to customer churn. </a:t>
            </a:r>
          </a:p>
          <a:p>
            <a:r>
              <a:rPr lang="en-US" sz="2000" dirty="0"/>
              <a:t>Our </a:t>
            </a:r>
            <a:r>
              <a:rPr lang="en-US" sz="2000" dirty="0" err="1"/>
              <a:t>DataFrame</a:t>
            </a:r>
            <a:r>
              <a:rPr lang="en-US" sz="2000" dirty="0"/>
              <a:t> has 14 features/attributes and 10K customers. And no missing values in our </a:t>
            </a:r>
            <a:r>
              <a:rPr lang="en-US" sz="2000" dirty="0" err="1"/>
              <a:t>DataFrame</a:t>
            </a:r>
            <a:r>
              <a:rPr lang="en-US" sz="2000" dirty="0"/>
              <a:t>.</a:t>
            </a:r>
          </a:p>
          <a:p>
            <a:r>
              <a:rPr lang="en-US" sz="2000" dirty="0"/>
              <a:t>The last feature, 'Exited', is the target variable</a:t>
            </a:r>
          </a:p>
          <a:p>
            <a:pPr marL="342900" lvl="0" indent="-342900">
              <a:lnSpc>
                <a:spcPct val="107000"/>
              </a:lnSpc>
              <a:spcAft>
                <a:spcPts val="300"/>
              </a:spcAft>
              <a:buSzPts val="1000"/>
              <a:buFont typeface="Symbol" panose="05050102010706020507" pitchFamily="18" charset="2"/>
              <a:buChar char=""/>
              <a:tabLst>
                <a:tab pos="457200" algn="l"/>
              </a:tabLst>
            </a:pPr>
            <a:r>
              <a:rPr lang="en-CA" sz="1800" dirty="0">
                <a:effectLst/>
                <a:latin typeface="Arial" panose="020B0604020202020204" pitchFamily="34" charset="0"/>
                <a:ea typeface="Times New Roman" panose="02020603050405020304" pitchFamily="18" charset="0"/>
                <a:cs typeface="Arial" panose="020B0604020202020204" pitchFamily="34" charset="0"/>
              </a:rPr>
              <a:t> (0) for a customer that has </a:t>
            </a:r>
            <a:r>
              <a:rPr lang="en-CA" sz="1800" b="1" dirty="0">
                <a:effectLst/>
                <a:latin typeface="Arial" panose="020B0604020202020204" pitchFamily="34" charset="0"/>
                <a:ea typeface="Times New Roman" panose="02020603050405020304" pitchFamily="18" charset="0"/>
                <a:cs typeface="Arial" panose="020B0604020202020204" pitchFamily="34" charset="0"/>
              </a:rPr>
              <a:t>not</a:t>
            </a:r>
            <a:r>
              <a:rPr lang="en-CA" sz="1800" dirty="0">
                <a:effectLst/>
                <a:latin typeface="Arial" panose="020B0604020202020204" pitchFamily="34" charset="0"/>
                <a:ea typeface="Times New Roman" panose="02020603050405020304" pitchFamily="18" charset="0"/>
                <a:cs typeface="Arial" panose="020B0604020202020204" pitchFamily="34" charset="0"/>
              </a:rPr>
              <a:t> churned</a:t>
            </a:r>
          </a:p>
          <a:p>
            <a:pPr marL="342900" lvl="0" indent="-342900">
              <a:lnSpc>
                <a:spcPct val="107000"/>
              </a:lnSpc>
              <a:spcAft>
                <a:spcPts val="300"/>
              </a:spcAft>
              <a:buSzPts val="1000"/>
              <a:buFont typeface="Symbol" panose="05050102010706020507" pitchFamily="18" charset="2"/>
              <a:buChar char=""/>
              <a:tabLst>
                <a:tab pos="457200" algn="l"/>
              </a:tabLst>
            </a:pPr>
            <a:r>
              <a:rPr lang="en-CA" sz="1800" dirty="0">
                <a:effectLst/>
                <a:latin typeface="Arial" panose="020B0604020202020204" pitchFamily="34" charset="0"/>
                <a:ea typeface="Times New Roman" panose="02020603050405020304" pitchFamily="18" charset="0"/>
                <a:cs typeface="Arial" panose="020B0604020202020204" pitchFamily="34" charset="0"/>
              </a:rPr>
              <a:t> (1) for a customer that has churned.</a:t>
            </a:r>
            <a:endParaRPr lang="en-Z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sz="2000"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January 23, 2023</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5</a:t>
            </a:fld>
            <a:endParaRPr lang="en-US" dirty="0"/>
          </a:p>
        </p:txBody>
      </p:sp>
      <p:pic>
        <p:nvPicPr>
          <p:cNvPr id="7" name="Picture 6" descr="Chart, bar chart&#10;&#10;Description automatically generated">
            <a:extLst>
              <a:ext uri="{FF2B5EF4-FFF2-40B4-BE49-F238E27FC236}">
                <a16:creationId xmlns:a16="http://schemas.microsoft.com/office/drawing/2014/main" id="{529A5867-F72B-6794-197A-AB83A296325A}"/>
              </a:ext>
            </a:extLst>
          </p:cNvPr>
          <p:cNvPicPr>
            <a:picLocks noChangeAspect="1"/>
          </p:cNvPicPr>
          <p:nvPr/>
        </p:nvPicPr>
        <p:blipFill>
          <a:blip r:embed="rId3"/>
          <a:stretch>
            <a:fillRect/>
          </a:stretch>
        </p:blipFill>
        <p:spPr>
          <a:xfrm>
            <a:off x="5365400" y="1462262"/>
            <a:ext cx="3413032" cy="3299310"/>
          </a:xfrm>
          <a:prstGeom prst="rect">
            <a:avLst/>
          </a:prstGeom>
        </p:spPr>
      </p:pic>
    </p:spTree>
    <p:extLst>
      <p:ext uri="{BB962C8B-B14F-4D97-AF65-F5344CB8AC3E}">
        <p14:creationId xmlns:p14="http://schemas.microsoft.com/office/powerpoint/2010/main" val="1835226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CC5315C-D813-C8A7-EF6F-AACBDCAE094E}"/>
              </a:ext>
            </a:extLst>
          </p:cNvPr>
          <p:cNvPicPr>
            <a:picLocks noGrp="1" noChangeAspect="1"/>
          </p:cNvPicPr>
          <p:nvPr>
            <p:ph type="pic" sz="quarter" idx="11"/>
          </p:nvPr>
        </p:nvPicPr>
        <p:blipFill>
          <a:blip r:embed="rId3"/>
          <a:srcRect l="18620" r="18620"/>
          <a:stretch>
            <a:fillRect/>
          </a:stretch>
        </p:blipFill>
        <p:spPr>
          <a:xfrm>
            <a:off x="464841" y="990703"/>
            <a:ext cx="2902828" cy="2000120"/>
          </a:xfrm>
          <a:prstGeom prst="rect">
            <a:avLst/>
          </a:prstGeom>
        </p:spPr>
      </p:pic>
      <p:sp>
        <p:nvSpPr>
          <p:cNvPr id="3" name="Title 2"/>
          <p:cNvSpPr>
            <a:spLocks noGrp="1"/>
          </p:cNvSpPr>
          <p:nvPr>
            <p:ph type="title"/>
          </p:nvPr>
        </p:nvSpPr>
        <p:spPr/>
        <p:txBody>
          <a:bodyPr/>
          <a:lstStyle/>
          <a:p>
            <a:r>
              <a:rPr lang="en-US" dirty="0"/>
              <a:t>Continuous Variables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January 23, 2023</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6</a:t>
            </a:fld>
            <a:endParaRPr lang="en-US" dirty="0"/>
          </a:p>
        </p:txBody>
      </p:sp>
      <p:pic>
        <p:nvPicPr>
          <p:cNvPr id="9" name="Picture 8">
            <a:extLst>
              <a:ext uri="{FF2B5EF4-FFF2-40B4-BE49-F238E27FC236}">
                <a16:creationId xmlns:a16="http://schemas.microsoft.com/office/drawing/2014/main" id="{61590FF4-8E91-39B3-FC4B-BE9A7A13E734}"/>
              </a:ext>
            </a:extLst>
          </p:cNvPr>
          <p:cNvPicPr>
            <a:picLocks noChangeAspect="1"/>
          </p:cNvPicPr>
          <p:nvPr/>
        </p:nvPicPr>
        <p:blipFill>
          <a:blip r:embed="rId4"/>
          <a:stretch>
            <a:fillRect/>
          </a:stretch>
        </p:blipFill>
        <p:spPr>
          <a:xfrm>
            <a:off x="0" y="3105253"/>
            <a:ext cx="3267308" cy="1766380"/>
          </a:xfrm>
          <a:prstGeom prst="rect">
            <a:avLst/>
          </a:prstGeom>
        </p:spPr>
      </p:pic>
      <p:pic>
        <p:nvPicPr>
          <p:cNvPr id="10" name="Picture 9">
            <a:extLst>
              <a:ext uri="{FF2B5EF4-FFF2-40B4-BE49-F238E27FC236}">
                <a16:creationId xmlns:a16="http://schemas.microsoft.com/office/drawing/2014/main" id="{98799024-89D1-31FA-1D2E-22BCA27BA8B1}"/>
              </a:ext>
            </a:extLst>
          </p:cNvPr>
          <p:cNvPicPr>
            <a:picLocks noChangeAspect="1"/>
          </p:cNvPicPr>
          <p:nvPr/>
        </p:nvPicPr>
        <p:blipFill>
          <a:blip r:embed="rId5"/>
          <a:stretch>
            <a:fillRect/>
          </a:stretch>
        </p:blipFill>
        <p:spPr>
          <a:xfrm>
            <a:off x="3470394" y="1067884"/>
            <a:ext cx="3041414" cy="1845757"/>
          </a:xfrm>
          <a:prstGeom prst="rect">
            <a:avLst/>
          </a:prstGeom>
        </p:spPr>
      </p:pic>
      <p:pic>
        <p:nvPicPr>
          <p:cNvPr id="11" name="Picture 10" descr="Chart, bar chart&#10;&#10;Description automatically generated">
            <a:extLst>
              <a:ext uri="{FF2B5EF4-FFF2-40B4-BE49-F238E27FC236}">
                <a16:creationId xmlns:a16="http://schemas.microsoft.com/office/drawing/2014/main" id="{C89C3E40-0A18-B8C5-AFB7-34F108FFB46A}"/>
              </a:ext>
            </a:extLst>
          </p:cNvPr>
          <p:cNvPicPr>
            <a:picLocks noChangeAspect="1"/>
          </p:cNvPicPr>
          <p:nvPr/>
        </p:nvPicPr>
        <p:blipFill>
          <a:blip r:embed="rId6"/>
          <a:stretch>
            <a:fillRect/>
          </a:stretch>
        </p:blipFill>
        <p:spPr>
          <a:xfrm>
            <a:off x="3414854" y="2990823"/>
            <a:ext cx="3152494" cy="1938614"/>
          </a:xfrm>
          <a:prstGeom prst="rect">
            <a:avLst/>
          </a:prstGeom>
        </p:spPr>
      </p:pic>
      <p:pic>
        <p:nvPicPr>
          <p:cNvPr id="13" name="Picture 12">
            <a:extLst>
              <a:ext uri="{FF2B5EF4-FFF2-40B4-BE49-F238E27FC236}">
                <a16:creationId xmlns:a16="http://schemas.microsoft.com/office/drawing/2014/main" id="{9B1651E0-F413-85E7-1254-798811B32CC9}"/>
              </a:ext>
            </a:extLst>
          </p:cNvPr>
          <p:cNvPicPr>
            <a:picLocks noChangeAspect="1"/>
          </p:cNvPicPr>
          <p:nvPr/>
        </p:nvPicPr>
        <p:blipFill>
          <a:blip r:embed="rId7"/>
          <a:stretch>
            <a:fillRect/>
          </a:stretch>
        </p:blipFill>
        <p:spPr>
          <a:xfrm>
            <a:off x="6427990" y="1906859"/>
            <a:ext cx="2716010" cy="2081584"/>
          </a:xfrm>
          <a:prstGeom prst="rect">
            <a:avLst/>
          </a:prstGeom>
        </p:spPr>
      </p:pic>
    </p:spTree>
    <p:extLst>
      <p:ext uri="{BB962C8B-B14F-4D97-AF65-F5344CB8AC3E}">
        <p14:creationId xmlns:p14="http://schemas.microsoft.com/office/powerpoint/2010/main" val="725469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462B96-77BA-BBC4-0A49-A1F0818FF52B}"/>
              </a:ext>
            </a:extLst>
          </p:cNvPr>
          <p:cNvSpPr>
            <a:spLocks noGrp="1"/>
          </p:cNvSpPr>
          <p:nvPr>
            <p:ph type="title"/>
          </p:nvPr>
        </p:nvSpPr>
        <p:spPr>
          <a:xfrm>
            <a:off x="365568" y="392415"/>
            <a:ext cx="8444818" cy="480956"/>
          </a:xfrm>
        </p:spPr>
        <p:txBody>
          <a:bodyPr/>
          <a:lstStyle/>
          <a:p>
            <a:r>
              <a:rPr lang="en-US" dirty="0"/>
              <a:t>Categorical Variables</a:t>
            </a:r>
            <a:endParaRPr lang="en-ZA" dirty="0"/>
          </a:p>
        </p:txBody>
      </p:sp>
      <p:sp>
        <p:nvSpPr>
          <p:cNvPr id="5" name="Date Placeholder 4">
            <a:extLst>
              <a:ext uri="{FF2B5EF4-FFF2-40B4-BE49-F238E27FC236}">
                <a16:creationId xmlns:a16="http://schemas.microsoft.com/office/drawing/2014/main" id="{C0132305-32BE-490A-33EC-6E5D70E6C141}"/>
              </a:ext>
            </a:extLst>
          </p:cNvPr>
          <p:cNvSpPr>
            <a:spLocks noGrp="1"/>
          </p:cNvSpPr>
          <p:nvPr>
            <p:ph type="dt" sz="half" idx="2"/>
          </p:nvPr>
        </p:nvSpPr>
        <p:spPr/>
        <p:txBody>
          <a:bodyPr/>
          <a:lstStyle/>
          <a:p>
            <a:fld id="{3D0BB221-354A-484A-903F-3F013EC2DF92}" type="datetime4">
              <a:rPr lang="en-US" smtClean="0"/>
              <a:t>January 23, 2023</a:t>
            </a:fld>
            <a:r>
              <a:rPr lang="en-CA"/>
              <a:t>     |</a:t>
            </a:r>
            <a:endParaRPr lang="en-US" dirty="0"/>
          </a:p>
        </p:txBody>
      </p:sp>
      <p:sp>
        <p:nvSpPr>
          <p:cNvPr id="6" name="Slide Number Placeholder 5">
            <a:extLst>
              <a:ext uri="{FF2B5EF4-FFF2-40B4-BE49-F238E27FC236}">
                <a16:creationId xmlns:a16="http://schemas.microsoft.com/office/drawing/2014/main" id="{511F0905-461D-C2E6-DC92-C73BC63379BF}"/>
              </a:ext>
            </a:extLst>
          </p:cNvPr>
          <p:cNvSpPr>
            <a:spLocks noGrp="1"/>
          </p:cNvSpPr>
          <p:nvPr>
            <p:ph type="sldNum" sz="quarter" idx="4"/>
          </p:nvPr>
        </p:nvSpPr>
        <p:spPr/>
        <p:txBody>
          <a:bodyPr/>
          <a:lstStyle/>
          <a:p>
            <a:fld id="{E9E0D846-2D6A-8643-B2BF-83884A821236}" type="slidenum">
              <a:rPr lang="en-US" smtClean="0"/>
              <a:pPr/>
              <a:t>7</a:t>
            </a:fld>
            <a:endParaRPr lang="en-US" dirty="0"/>
          </a:p>
        </p:txBody>
      </p:sp>
      <p:pic>
        <p:nvPicPr>
          <p:cNvPr id="8" name="Picture 7" descr="Chart, waterfall chart&#10;&#10;Description automatically generated">
            <a:extLst>
              <a:ext uri="{FF2B5EF4-FFF2-40B4-BE49-F238E27FC236}">
                <a16:creationId xmlns:a16="http://schemas.microsoft.com/office/drawing/2014/main" id="{8586F938-49D3-C3C9-7453-6FFADCFA7EF4}"/>
              </a:ext>
            </a:extLst>
          </p:cNvPr>
          <p:cNvPicPr>
            <a:picLocks noChangeAspect="1"/>
          </p:cNvPicPr>
          <p:nvPr/>
        </p:nvPicPr>
        <p:blipFill>
          <a:blip r:embed="rId3"/>
          <a:stretch>
            <a:fillRect/>
          </a:stretch>
        </p:blipFill>
        <p:spPr>
          <a:xfrm>
            <a:off x="5195005" y="1901189"/>
            <a:ext cx="3608212" cy="1315286"/>
          </a:xfrm>
          <a:prstGeom prst="rect">
            <a:avLst/>
          </a:prstGeom>
        </p:spPr>
      </p:pic>
      <p:pic>
        <p:nvPicPr>
          <p:cNvPr id="11" name="Picture 10">
            <a:extLst>
              <a:ext uri="{FF2B5EF4-FFF2-40B4-BE49-F238E27FC236}">
                <a16:creationId xmlns:a16="http://schemas.microsoft.com/office/drawing/2014/main" id="{B4A5FBFA-E684-92BE-3003-ABE5A4D7B79D}"/>
              </a:ext>
            </a:extLst>
          </p:cNvPr>
          <p:cNvPicPr>
            <a:picLocks noChangeAspect="1"/>
          </p:cNvPicPr>
          <p:nvPr/>
        </p:nvPicPr>
        <p:blipFill>
          <a:blip r:embed="rId4"/>
          <a:stretch>
            <a:fillRect/>
          </a:stretch>
        </p:blipFill>
        <p:spPr>
          <a:xfrm>
            <a:off x="5038445" y="500585"/>
            <a:ext cx="3764772" cy="1315286"/>
          </a:xfrm>
          <a:prstGeom prst="rect">
            <a:avLst/>
          </a:prstGeom>
        </p:spPr>
      </p:pic>
      <p:pic>
        <p:nvPicPr>
          <p:cNvPr id="14" name="Picture 13">
            <a:extLst>
              <a:ext uri="{FF2B5EF4-FFF2-40B4-BE49-F238E27FC236}">
                <a16:creationId xmlns:a16="http://schemas.microsoft.com/office/drawing/2014/main" id="{5F43CC69-199A-2132-14FC-8B6F459BD1C0}"/>
              </a:ext>
            </a:extLst>
          </p:cNvPr>
          <p:cNvPicPr>
            <a:picLocks noChangeAspect="1"/>
          </p:cNvPicPr>
          <p:nvPr/>
        </p:nvPicPr>
        <p:blipFill>
          <a:blip r:embed="rId5"/>
          <a:stretch>
            <a:fillRect/>
          </a:stretch>
        </p:blipFill>
        <p:spPr>
          <a:xfrm>
            <a:off x="365568" y="3445943"/>
            <a:ext cx="3705241" cy="1457350"/>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D41D7838-492D-43F4-5C18-6ABD7A01BF1F}"/>
              </a:ext>
            </a:extLst>
          </p:cNvPr>
          <p:cNvPicPr>
            <a:picLocks noChangeAspect="1"/>
          </p:cNvPicPr>
          <p:nvPr/>
        </p:nvPicPr>
        <p:blipFill>
          <a:blip r:embed="rId6"/>
          <a:stretch>
            <a:fillRect/>
          </a:stretch>
        </p:blipFill>
        <p:spPr>
          <a:xfrm>
            <a:off x="5384883" y="4660942"/>
            <a:ext cx="3228456" cy="1459917"/>
          </a:xfrm>
          <a:prstGeom prst="rect">
            <a:avLst/>
          </a:prstGeom>
        </p:spPr>
      </p:pic>
      <p:pic>
        <p:nvPicPr>
          <p:cNvPr id="16" name="Picture 15" descr="Chart, bar chart, waterfall chart&#10;&#10;Description automatically generated">
            <a:extLst>
              <a:ext uri="{FF2B5EF4-FFF2-40B4-BE49-F238E27FC236}">
                <a16:creationId xmlns:a16="http://schemas.microsoft.com/office/drawing/2014/main" id="{7E830B0C-8296-B79B-6795-5B8F33E7F0DE}"/>
              </a:ext>
            </a:extLst>
          </p:cNvPr>
          <p:cNvPicPr>
            <a:picLocks noChangeAspect="1"/>
          </p:cNvPicPr>
          <p:nvPr/>
        </p:nvPicPr>
        <p:blipFill>
          <a:blip r:embed="rId7"/>
          <a:stretch>
            <a:fillRect/>
          </a:stretch>
        </p:blipFill>
        <p:spPr>
          <a:xfrm>
            <a:off x="603959" y="1610261"/>
            <a:ext cx="3466849" cy="1558925"/>
          </a:xfrm>
          <a:prstGeom prst="rect">
            <a:avLst/>
          </a:prstGeom>
        </p:spPr>
      </p:pic>
      <p:pic>
        <p:nvPicPr>
          <p:cNvPr id="17" name="Picture 16" descr="Chart, waterfall chart&#10;&#10;Description automatically generated">
            <a:extLst>
              <a:ext uri="{FF2B5EF4-FFF2-40B4-BE49-F238E27FC236}">
                <a16:creationId xmlns:a16="http://schemas.microsoft.com/office/drawing/2014/main" id="{A6243444-62E8-3E89-D6BE-BE3F59D1E0F0}"/>
              </a:ext>
            </a:extLst>
          </p:cNvPr>
          <p:cNvPicPr>
            <a:picLocks noChangeAspect="1"/>
          </p:cNvPicPr>
          <p:nvPr/>
        </p:nvPicPr>
        <p:blipFill>
          <a:blip r:embed="rId8"/>
          <a:stretch>
            <a:fillRect/>
          </a:stretch>
        </p:blipFill>
        <p:spPr>
          <a:xfrm>
            <a:off x="5384424" y="3169186"/>
            <a:ext cx="3453020" cy="1457350"/>
          </a:xfrm>
          <a:prstGeom prst="rect">
            <a:avLst/>
          </a:prstGeom>
        </p:spPr>
      </p:pic>
    </p:spTree>
    <p:extLst>
      <p:ext uri="{BB962C8B-B14F-4D97-AF65-F5344CB8AC3E}">
        <p14:creationId xmlns:p14="http://schemas.microsoft.com/office/powerpoint/2010/main" val="413453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F4137C4-20D6-8A75-BEEE-B68E7CBDE30D}"/>
              </a:ext>
            </a:extLst>
          </p:cNvPr>
          <p:cNvPicPr>
            <a:picLocks noGrp="1" noChangeAspect="1"/>
          </p:cNvPicPr>
          <p:nvPr>
            <p:ph type="pic" sz="quarter" idx="11"/>
          </p:nvPr>
        </p:nvPicPr>
        <p:blipFill rotWithShape="1">
          <a:blip r:embed="rId3"/>
          <a:srcRect l="17308" r="17308"/>
          <a:stretch/>
        </p:blipFill>
        <p:spPr>
          <a:xfrm>
            <a:off x="3516632" y="1077605"/>
            <a:ext cx="2749079" cy="2919520"/>
          </a:xfrm>
        </p:spPr>
      </p:pic>
      <p:sp>
        <p:nvSpPr>
          <p:cNvPr id="3" name="Title 2">
            <a:extLst>
              <a:ext uri="{FF2B5EF4-FFF2-40B4-BE49-F238E27FC236}">
                <a16:creationId xmlns:a16="http://schemas.microsoft.com/office/drawing/2014/main" id="{59E79128-8EDF-D7F7-516C-4E9AEC6227F7}"/>
              </a:ext>
            </a:extLst>
          </p:cNvPr>
          <p:cNvSpPr>
            <a:spLocks noGrp="1"/>
          </p:cNvSpPr>
          <p:nvPr>
            <p:ph type="title"/>
          </p:nvPr>
        </p:nvSpPr>
        <p:spPr>
          <a:xfrm>
            <a:off x="215666" y="223749"/>
            <a:ext cx="8444818" cy="570729"/>
          </a:xfrm>
        </p:spPr>
        <p:txBody>
          <a:bodyPr/>
          <a:lstStyle/>
          <a:p>
            <a:pPr algn="l"/>
            <a:r>
              <a:rPr lang="en-ZA" sz="3200" i="0" dirty="0">
                <a:solidFill>
                  <a:srgbClr val="000000"/>
                </a:solidFill>
                <a:effectLst/>
              </a:rPr>
              <a:t>Data </a:t>
            </a:r>
            <a:r>
              <a:rPr lang="en-ZA" sz="3200" i="0" dirty="0" err="1">
                <a:solidFill>
                  <a:srgbClr val="000000"/>
                </a:solidFill>
                <a:effectLst/>
              </a:rPr>
              <a:t>Preprocessing</a:t>
            </a:r>
            <a:endParaRPr lang="en-ZA" sz="3200" i="0" dirty="0">
              <a:solidFill>
                <a:srgbClr val="000000"/>
              </a:solidFill>
              <a:effectLst/>
            </a:endParaRPr>
          </a:p>
        </p:txBody>
      </p:sp>
      <p:sp>
        <p:nvSpPr>
          <p:cNvPr id="4" name="Content Placeholder 3">
            <a:extLst>
              <a:ext uri="{FF2B5EF4-FFF2-40B4-BE49-F238E27FC236}">
                <a16:creationId xmlns:a16="http://schemas.microsoft.com/office/drawing/2014/main" id="{9651A9BA-C677-0038-B320-3E21B0D06ED0}"/>
              </a:ext>
            </a:extLst>
          </p:cNvPr>
          <p:cNvSpPr>
            <a:spLocks noGrp="1"/>
          </p:cNvSpPr>
          <p:nvPr>
            <p:ph idx="1"/>
          </p:nvPr>
        </p:nvSpPr>
        <p:spPr>
          <a:xfrm>
            <a:off x="215666" y="794477"/>
            <a:ext cx="3996570" cy="1435479"/>
          </a:xfrm>
        </p:spPr>
        <p:txBody>
          <a:bodyPr>
            <a:normAutofit/>
          </a:bodyPr>
          <a:lstStyle/>
          <a:p>
            <a:r>
              <a:rPr lang="en-ZA" sz="1800" b="1" i="0" dirty="0">
                <a:solidFill>
                  <a:srgbClr val="000000"/>
                </a:solidFill>
                <a:effectLst/>
                <a:latin typeface="+mj-lt"/>
              </a:rPr>
              <a:t>Encoding Categorical Features</a:t>
            </a:r>
          </a:p>
          <a:p>
            <a:r>
              <a:rPr lang="en-ZA" sz="1800" b="1" i="0" dirty="0">
                <a:solidFill>
                  <a:srgbClr val="000000"/>
                </a:solidFill>
                <a:effectLst/>
                <a:latin typeface="+mj-lt"/>
              </a:rPr>
              <a:t>Scaling (Normalising)</a:t>
            </a:r>
          </a:p>
          <a:p>
            <a:r>
              <a:rPr lang="en-ZA" sz="2400" b="1" i="0" dirty="0">
                <a:solidFill>
                  <a:srgbClr val="000000"/>
                </a:solidFill>
                <a:effectLst/>
                <a:latin typeface="+mj-lt"/>
              </a:rPr>
              <a:t>Feature Selection</a:t>
            </a:r>
          </a:p>
          <a:p>
            <a:endParaRPr lang="en-ZA" b="1" i="0" dirty="0">
              <a:solidFill>
                <a:srgbClr val="000000"/>
              </a:solidFill>
              <a:effectLst/>
              <a:latin typeface="+mj-lt"/>
            </a:endParaRPr>
          </a:p>
          <a:p>
            <a:endParaRPr lang="en-ZA" dirty="0"/>
          </a:p>
        </p:txBody>
      </p:sp>
      <p:sp>
        <p:nvSpPr>
          <p:cNvPr id="5" name="Date Placeholder 4">
            <a:extLst>
              <a:ext uri="{FF2B5EF4-FFF2-40B4-BE49-F238E27FC236}">
                <a16:creationId xmlns:a16="http://schemas.microsoft.com/office/drawing/2014/main" id="{6784ADFA-7BDC-88F8-BF38-7CCCFCB1A5A3}"/>
              </a:ext>
            </a:extLst>
          </p:cNvPr>
          <p:cNvSpPr>
            <a:spLocks noGrp="1"/>
          </p:cNvSpPr>
          <p:nvPr>
            <p:ph type="dt" sz="half" idx="2"/>
          </p:nvPr>
        </p:nvSpPr>
        <p:spPr/>
        <p:txBody>
          <a:bodyPr/>
          <a:lstStyle/>
          <a:p>
            <a:fld id="{3D0BB221-354A-484A-903F-3F013EC2DF92}" type="datetime4">
              <a:rPr lang="en-US" smtClean="0"/>
              <a:t>January 23, 2023</a:t>
            </a:fld>
            <a:r>
              <a:rPr lang="en-CA"/>
              <a:t>     |</a:t>
            </a:r>
            <a:endParaRPr lang="en-US" dirty="0"/>
          </a:p>
        </p:txBody>
      </p:sp>
      <p:sp>
        <p:nvSpPr>
          <p:cNvPr id="6" name="Slide Number Placeholder 5">
            <a:extLst>
              <a:ext uri="{FF2B5EF4-FFF2-40B4-BE49-F238E27FC236}">
                <a16:creationId xmlns:a16="http://schemas.microsoft.com/office/drawing/2014/main" id="{ED76BB42-4550-347D-6AC5-636EF586E870}"/>
              </a:ext>
            </a:extLst>
          </p:cNvPr>
          <p:cNvSpPr>
            <a:spLocks noGrp="1"/>
          </p:cNvSpPr>
          <p:nvPr>
            <p:ph type="sldNum" sz="quarter" idx="4"/>
          </p:nvPr>
        </p:nvSpPr>
        <p:spPr/>
        <p:txBody>
          <a:bodyPr/>
          <a:lstStyle/>
          <a:p>
            <a:fld id="{E9E0D846-2D6A-8643-B2BF-83884A821236}" type="slidenum">
              <a:rPr lang="en-US" smtClean="0"/>
              <a:pPr/>
              <a:t>8</a:t>
            </a:fld>
            <a:endParaRPr lang="en-US" dirty="0"/>
          </a:p>
        </p:txBody>
      </p:sp>
      <p:pic>
        <p:nvPicPr>
          <p:cNvPr id="10" name="Picture 9">
            <a:extLst>
              <a:ext uri="{FF2B5EF4-FFF2-40B4-BE49-F238E27FC236}">
                <a16:creationId xmlns:a16="http://schemas.microsoft.com/office/drawing/2014/main" id="{D42C6BE7-D379-00C3-AEDF-2B0614AC7FD9}"/>
              </a:ext>
            </a:extLst>
          </p:cNvPr>
          <p:cNvPicPr>
            <a:picLocks noChangeAspect="1"/>
          </p:cNvPicPr>
          <p:nvPr/>
        </p:nvPicPr>
        <p:blipFill>
          <a:blip r:embed="rId4"/>
          <a:stretch>
            <a:fillRect/>
          </a:stretch>
        </p:blipFill>
        <p:spPr>
          <a:xfrm>
            <a:off x="6265711" y="1077603"/>
            <a:ext cx="2749079" cy="2213498"/>
          </a:xfrm>
          <a:prstGeom prst="rect">
            <a:avLst/>
          </a:prstGeom>
        </p:spPr>
      </p:pic>
      <p:pic>
        <p:nvPicPr>
          <p:cNvPr id="12" name="Picture 11">
            <a:extLst>
              <a:ext uri="{FF2B5EF4-FFF2-40B4-BE49-F238E27FC236}">
                <a16:creationId xmlns:a16="http://schemas.microsoft.com/office/drawing/2014/main" id="{53D6A5E3-8A16-0989-940A-B072C727EB30}"/>
              </a:ext>
            </a:extLst>
          </p:cNvPr>
          <p:cNvPicPr>
            <a:picLocks noChangeAspect="1"/>
          </p:cNvPicPr>
          <p:nvPr/>
        </p:nvPicPr>
        <p:blipFill>
          <a:blip r:embed="rId5"/>
          <a:stretch>
            <a:fillRect/>
          </a:stretch>
        </p:blipFill>
        <p:spPr>
          <a:xfrm>
            <a:off x="340783" y="4628043"/>
            <a:ext cx="8225700" cy="1527224"/>
          </a:xfrm>
          <a:prstGeom prst="rect">
            <a:avLst/>
          </a:prstGeom>
        </p:spPr>
      </p:pic>
      <p:pic>
        <p:nvPicPr>
          <p:cNvPr id="13" name="Picture 12">
            <a:extLst>
              <a:ext uri="{FF2B5EF4-FFF2-40B4-BE49-F238E27FC236}">
                <a16:creationId xmlns:a16="http://schemas.microsoft.com/office/drawing/2014/main" id="{FE8F0694-0D64-750D-53CB-C07C1F18DF41}"/>
              </a:ext>
            </a:extLst>
          </p:cNvPr>
          <p:cNvPicPr>
            <a:picLocks noChangeAspect="1"/>
          </p:cNvPicPr>
          <p:nvPr/>
        </p:nvPicPr>
        <p:blipFill>
          <a:blip r:embed="rId6"/>
          <a:stretch>
            <a:fillRect/>
          </a:stretch>
        </p:blipFill>
        <p:spPr>
          <a:xfrm>
            <a:off x="215666" y="2322252"/>
            <a:ext cx="3300966" cy="2213496"/>
          </a:xfrm>
          <a:prstGeom prst="rect">
            <a:avLst/>
          </a:prstGeom>
        </p:spPr>
      </p:pic>
      <p:sp>
        <p:nvSpPr>
          <p:cNvPr id="15" name="TextBox 14">
            <a:extLst>
              <a:ext uri="{FF2B5EF4-FFF2-40B4-BE49-F238E27FC236}">
                <a16:creationId xmlns:a16="http://schemas.microsoft.com/office/drawing/2014/main" id="{6CAE7E68-88CB-E693-8ACE-96710E44054F}"/>
              </a:ext>
            </a:extLst>
          </p:cNvPr>
          <p:cNvSpPr txBox="1"/>
          <p:nvPr/>
        </p:nvSpPr>
        <p:spPr>
          <a:xfrm>
            <a:off x="3610633" y="3922019"/>
            <a:ext cx="5049851" cy="646331"/>
          </a:xfrm>
          <a:prstGeom prst="rect">
            <a:avLst/>
          </a:prstGeom>
          <a:noFill/>
        </p:spPr>
        <p:txBody>
          <a:bodyPr wrap="square">
            <a:spAutoFit/>
          </a:bodyPr>
          <a:lstStyle/>
          <a:p>
            <a:r>
              <a:rPr lang="en-US" b="1" i="0" dirty="0">
                <a:solidFill>
                  <a:srgbClr val="202124"/>
                </a:solidFill>
                <a:effectLst/>
                <a:latin typeface="arial" panose="020B0604020202020204" pitchFamily="34" charset="0"/>
              </a:rPr>
              <a:t>Chi-square test , Correlation</a:t>
            </a:r>
          </a:p>
          <a:p>
            <a:r>
              <a:rPr lang="en-US" b="1" dirty="0">
                <a:solidFill>
                  <a:srgbClr val="202124"/>
                </a:solidFill>
                <a:latin typeface="arial" panose="020B0604020202020204" pitchFamily="34" charset="0"/>
              </a:rPr>
              <a:t>F</a:t>
            </a:r>
            <a:r>
              <a:rPr lang="en-US" b="1" i="0" dirty="0">
                <a:solidFill>
                  <a:srgbClr val="202124"/>
                </a:solidFill>
                <a:effectLst/>
                <a:latin typeface="arial" panose="020B0604020202020204" pitchFamily="34" charset="0"/>
              </a:rPr>
              <a:t>orward, Backward selection</a:t>
            </a:r>
            <a:endParaRPr lang="en-US" dirty="0"/>
          </a:p>
        </p:txBody>
      </p:sp>
    </p:spTree>
    <p:extLst>
      <p:ext uri="{BB962C8B-B14F-4D97-AF65-F5344CB8AC3E}">
        <p14:creationId xmlns:p14="http://schemas.microsoft.com/office/powerpoint/2010/main" val="3207714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E79128-8EDF-D7F7-516C-4E9AEC6227F7}"/>
              </a:ext>
            </a:extLst>
          </p:cNvPr>
          <p:cNvSpPr>
            <a:spLocks noGrp="1"/>
          </p:cNvSpPr>
          <p:nvPr>
            <p:ph type="title"/>
          </p:nvPr>
        </p:nvSpPr>
        <p:spPr>
          <a:xfrm>
            <a:off x="215666" y="223749"/>
            <a:ext cx="8444818" cy="570729"/>
          </a:xfrm>
        </p:spPr>
        <p:txBody>
          <a:bodyPr/>
          <a:lstStyle/>
          <a:p>
            <a:pPr algn="l"/>
            <a:r>
              <a:rPr lang="en-ZA" sz="3200" i="0" dirty="0">
                <a:solidFill>
                  <a:srgbClr val="000000"/>
                </a:solidFill>
                <a:effectLst/>
              </a:rPr>
              <a:t>Data </a:t>
            </a:r>
            <a:r>
              <a:rPr lang="en-ZA" sz="3200" i="0" dirty="0" err="1">
                <a:solidFill>
                  <a:srgbClr val="000000"/>
                </a:solidFill>
                <a:effectLst/>
              </a:rPr>
              <a:t>Preprocessing</a:t>
            </a:r>
            <a:endParaRPr lang="en-ZA" sz="3200" i="0" dirty="0">
              <a:solidFill>
                <a:srgbClr val="000000"/>
              </a:solidFill>
              <a:effectLst/>
            </a:endParaRPr>
          </a:p>
        </p:txBody>
      </p:sp>
      <p:sp>
        <p:nvSpPr>
          <p:cNvPr id="4" name="Content Placeholder 3">
            <a:extLst>
              <a:ext uri="{FF2B5EF4-FFF2-40B4-BE49-F238E27FC236}">
                <a16:creationId xmlns:a16="http://schemas.microsoft.com/office/drawing/2014/main" id="{9651A9BA-C677-0038-B320-3E21B0D06ED0}"/>
              </a:ext>
            </a:extLst>
          </p:cNvPr>
          <p:cNvSpPr>
            <a:spLocks noGrp="1"/>
          </p:cNvSpPr>
          <p:nvPr>
            <p:ph idx="1"/>
          </p:nvPr>
        </p:nvSpPr>
        <p:spPr>
          <a:xfrm>
            <a:off x="287855" y="3391592"/>
            <a:ext cx="7039378" cy="1575743"/>
          </a:xfrm>
        </p:spPr>
        <p:txBody>
          <a:bodyPr>
            <a:normAutofit fontScale="25000" lnSpcReduction="20000"/>
          </a:bodyPr>
          <a:lstStyle/>
          <a:p>
            <a:pPr marL="0" indent="0">
              <a:lnSpc>
                <a:spcPct val="107000"/>
              </a:lnSpc>
              <a:spcAft>
                <a:spcPts val="1000"/>
              </a:spcAft>
              <a:buNone/>
            </a:pPr>
            <a:r>
              <a:rPr lang="en-ZA" sz="8000" b="1" i="0" dirty="0">
                <a:solidFill>
                  <a:srgbClr val="000000"/>
                </a:solidFill>
                <a:effectLst/>
                <a:latin typeface="+mj-lt"/>
              </a:rPr>
              <a:t>Addressing Class Imbalance</a:t>
            </a:r>
          </a:p>
          <a:p>
            <a:pPr marL="0" indent="0">
              <a:lnSpc>
                <a:spcPct val="107000"/>
              </a:lnSpc>
              <a:spcAft>
                <a:spcPts val="1000"/>
              </a:spcAft>
              <a:buNone/>
            </a:pPr>
            <a:r>
              <a:rPr lang="en-ZA" sz="8000" b="1" i="0" dirty="0">
                <a:solidFill>
                  <a:srgbClr val="000000"/>
                </a:solidFill>
                <a:effectLst/>
                <a:latin typeface="+mj-lt"/>
              </a:rPr>
              <a:t>By</a:t>
            </a:r>
          </a:p>
          <a:p>
            <a:pPr marL="0" indent="0">
              <a:lnSpc>
                <a:spcPct val="107000"/>
              </a:lnSpc>
              <a:spcAft>
                <a:spcPts val="1000"/>
              </a:spcAft>
              <a:buNone/>
            </a:pPr>
            <a:r>
              <a:rPr lang="en-ZA" sz="8000" b="1" i="0" dirty="0">
                <a:solidFill>
                  <a:srgbClr val="000000"/>
                </a:solidFill>
                <a:effectLst/>
                <a:latin typeface="+mj-lt"/>
              </a:rPr>
              <a:t>SMOTE ('Synthetic Minority Oversampling Technique’)</a:t>
            </a:r>
          </a:p>
          <a:p>
            <a:pPr marL="0" indent="0">
              <a:lnSpc>
                <a:spcPct val="107000"/>
              </a:lnSpc>
              <a:spcAft>
                <a:spcPts val="1000"/>
              </a:spcAft>
              <a:buNone/>
            </a:pPr>
            <a:endParaRPr lang="en-ZA" sz="1800" b="1" i="0" dirty="0">
              <a:solidFill>
                <a:srgbClr val="000000"/>
              </a:solidFill>
              <a:effectLst/>
              <a:latin typeface="+mj-lt"/>
            </a:endParaRPr>
          </a:p>
          <a:p>
            <a:pPr marL="0" indent="0">
              <a:lnSpc>
                <a:spcPct val="107000"/>
              </a:lnSpc>
              <a:spcAft>
                <a:spcPts val="1000"/>
              </a:spcAft>
              <a:buNone/>
            </a:pPr>
            <a:endParaRPr lang="en-Z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07000"/>
              </a:lnSpc>
              <a:spcAft>
                <a:spcPts val="1000"/>
              </a:spcAft>
              <a:buNone/>
            </a:pPr>
            <a:r>
              <a:rPr lang="en-CA" sz="18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(SMOTE Oversampling)</a:t>
            </a:r>
            <a:endParaRPr lang="en-ZA"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6784ADFA-7BDC-88F8-BF38-7CCCFCB1A5A3}"/>
              </a:ext>
            </a:extLst>
          </p:cNvPr>
          <p:cNvSpPr>
            <a:spLocks noGrp="1"/>
          </p:cNvSpPr>
          <p:nvPr>
            <p:ph type="dt" sz="half" idx="2"/>
          </p:nvPr>
        </p:nvSpPr>
        <p:spPr/>
        <p:txBody>
          <a:bodyPr/>
          <a:lstStyle/>
          <a:p>
            <a:fld id="{3D0BB221-354A-484A-903F-3F013EC2DF92}" type="datetime4">
              <a:rPr lang="en-US" smtClean="0"/>
              <a:t>January 23, 2023</a:t>
            </a:fld>
            <a:r>
              <a:rPr lang="en-CA"/>
              <a:t>     |</a:t>
            </a:r>
            <a:endParaRPr lang="en-US" dirty="0"/>
          </a:p>
        </p:txBody>
      </p:sp>
      <p:sp>
        <p:nvSpPr>
          <p:cNvPr id="6" name="Slide Number Placeholder 5">
            <a:extLst>
              <a:ext uri="{FF2B5EF4-FFF2-40B4-BE49-F238E27FC236}">
                <a16:creationId xmlns:a16="http://schemas.microsoft.com/office/drawing/2014/main" id="{ED76BB42-4550-347D-6AC5-636EF586E870}"/>
              </a:ext>
            </a:extLst>
          </p:cNvPr>
          <p:cNvSpPr>
            <a:spLocks noGrp="1"/>
          </p:cNvSpPr>
          <p:nvPr>
            <p:ph type="sldNum" sz="quarter" idx="4"/>
          </p:nvPr>
        </p:nvSpPr>
        <p:spPr/>
        <p:txBody>
          <a:bodyPr/>
          <a:lstStyle/>
          <a:p>
            <a:fld id="{E9E0D846-2D6A-8643-B2BF-83884A821236}" type="slidenum">
              <a:rPr lang="en-US" smtClean="0"/>
              <a:pPr/>
              <a:t>9</a:t>
            </a:fld>
            <a:endParaRPr lang="en-US" dirty="0"/>
          </a:p>
        </p:txBody>
      </p:sp>
      <p:sp>
        <p:nvSpPr>
          <p:cNvPr id="18" name="TextBox 17">
            <a:extLst>
              <a:ext uri="{FF2B5EF4-FFF2-40B4-BE49-F238E27FC236}">
                <a16:creationId xmlns:a16="http://schemas.microsoft.com/office/drawing/2014/main" id="{668174F1-2FB0-F343-6375-20EA53C049E8}"/>
              </a:ext>
            </a:extLst>
          </p:cNvPr>
          <p:cNvSpPr txBox="1"/>
          <p:nvPr/>
        </p:nvSpPr>
        <p:spPr>
          <a:xfrm>
            <a:off x="372980" y="1381360"/>
            <a:ext cx="4572000" cy="807529"/>
          </a:xfrm>
          <a:prstGeom prst="rect">
            <a:avLst/>
          </a:prstGeom>
          <a:noFill/>
        </p:spPr>
        <p:txBody>
          <a:bodyPr wrap="square">
            <a:spAutoFit/>
          </a:bodyPr>
          <a:lstStyle/>
          <a:p>
            <a:pPr fontAlgn="base" latinLnBrk="1">
              <a:lnSpc>
                <a:spcPct val="107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Train set: 8000 rows </a:t>
            </a:r>
            <a:endParaRPr lang="en-ZA" sz="2000" dirty="0">
              <a:effectLst/>
              <a:latin typeface="Arial" panose="020B0604020202020204" pitchFamily="34" charset="0"/>
              <a:ea typeface="Times New Roman" panose="02020603050405020304" pitchFamily="18" charset="0"/>
              <a:cs typeface="Times New Roman" panose="02020603050405020304" pitchFamily="18" charset="0"/>
            </a:endParaRPr>
          </a:p>
          <a:p>
            <a:pPr fontAlgn="base" latinLnBrk="1">
              <a:lnSpc>
                <a:spcPct val="107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Test set: 2000 rows</a:t>
            </a:r>
            <a:endParaRPr lang="en-ZA" sz="2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0422FE8-A90B-C346-8C68-FB485D3CB626}"/>
              </a:ext>
            </a:extLst>
          </p:cNvPr>
          <p:cNvSpPr txBox="1"/>
          <p:nvPr/>
        </p:nvSpPr>
        <p:spPr>
          <a:xfrm>
            <a:off x="287855" y="972176"/>
            <a:ext cx="4572000" cy="369332"/>
          </a:xfrm>
          <a:prstGeom prst="rect">
            <a:avLst/>
          </a:prstGeom>
          <a:noFill/>
        </p:spPr>
        <p:txBody>
          <a:bodyPr wrap="square">
            <a:spAutoFit/>
          </a:bodyPr>
          <a:lstStyle/>
          <a:p>
            <a:pPr marL="0" indent="0">
              <a:buNone/>
            </a:pPr>
            <a:r>
              <a:rPr lang="en-US" sz="1800" dirty="0">
                <a:solidFill>
                  <a:srgbClr val="000000"/>
                </a:solidFill>
                <a:latin typeface="+mj-lt"/>
              </a:rPr>
              <a:t>S</a:t>
            </a:r>
            <a:r>
              <a:rPr lang="en-US" sz="1800" i="0" dirty="0">
                <a:solidFill>
                  <a:srgbClr val="000000"/>
                </a:solidFill>
                <a:effectLst/>
                <a:latin typeface="+mj-lt"/>
              </a:rPr>
              <a:t>plitting our dataset into train and test</a:t>
            </a:r>
            <a:endParaRPr lang="en-ZA" dirty="0"/>
          </a:p>
        </p:txBody>
      </p:sp>
      <p:sp>
        <p:nvSpPr>
          <p:cNvPr id="22" name="TextBox 21">
            <a:extLst>
              <a:ext uri="{FF2B5EF4-FFF2-40B4-BE49-F238E27FC236}">
                <a16:creationId xmlns:a16="http://schemas.microsoft.com/office/drawing/2014/main" id="{725E4A2E-3777-6B0D-A5E9-0BF4FCFBDECC}"/>
              </a:ext>
            </a:extLst>
          </p:cNvPr>
          <p:cNvSpPr txBox="1"/>
          <p:nvPr/>
        </p:nvSpPr>
        <p:spPr>
          <a:xfrm>
            <a:off x="372980" y="2296225"/>
            <a:ext cx="4572000" cy="369332"/>
          </a:xfrm>
          <a:prstGeom prst="rect">
            <a:avLst/>
          </a:prstGeom>
          <a:noFill/>
        </p:spPr>
        <p:txBody>
          <a:bodyPr wrap="square">
            <a:spAutoFit/>
          </a:bodyPr>
          <a:lstStyle/>
          <a:p>
            <a:r>
              <a:rPr lang="en-ZA" sz="1800" dirty="0" err="1">
                <a:effectLst/>
                <a:latin typeface="Arial" panose="020B0604020202020204" pitchFamily="34" charset="0"/>
                <a:ea typeface="Times New Roman" panose="02020603050405020304" pitchFamily="18" charset="0"/>
              </a:rPr>
              <a:t>y_train.value_counts</a:t>
            </a:r>
            <a:r>
              <a:rPr lang="en-ZA" sz="1800" dirty="0">
                <a:effectLst/>
                <a:latin typeface="Arial" panose="020B0604020202020204" pitchFamily="34" charset="0"/>
                <a:ea typeface="Times New Roman" panose="02020603050405020304" pitchFamily="18" charset="0"/>
              </a:rPr>
              <a:t>() </a:t>
            </a:r>
            <a:endParaRPr lang="en-ZA" dirty="0"/>
          </a:p>
        </p:txBody>
      </p:sp>
      <p:sp>
        <p:nvSpPr>
          <p:cNvPr id="26" name="TextBox 25">
            <a:extLst>
              <a:ext uri="{FF2B5EF4-FFF2-40B4-BE49-F238E27FC236}">
                <a16:creationId xmlns:a16="http://schemas.microsoft.com/office/drawing/2014/main" id="{6AEB5BA9-45A2-AD3C-F05B-0ECB0D5FF920}"/>
              </a:ext>
            </a:extLst>
          </p:cNvPr>
          <p:cNvSpPr txBox="1"/>
          <p:nvPr/>
        </p:nvSpPr>
        <p:spPr>
          <a:xfrm>
            <a:off x="372980" y="2705409"/>
            <a:ext cx="4692316" cy="646331"/>
          </a:xfrm>
          <a:prstGeom prst="rect">
            <a:avLst/>
          </a:prstGeom>
          <a:noFill/>
        </p:spPr>
        <p:txBody>
          <a:bodyPr wrap="square">
            <a:spAutoFit/>
          </a:bodyPr>
          <a:lstStyle/>
          <a:p>
            <a:r>
              <a:rPr lang="en-ZA" dirty="0"/>
              <a:t>0    6356</a:t>
            </a:r>
          </a:p>
          <a:p>
            <a:r>
              <a:rPr lang="en-ZA" dirty="0"/>
              <a:t>1    1644</a:t>
            </a:r>
          </a:p>
        </p:txBody>
      </p:sp>
      <p:sp>
        <p:nvSpPr>
          <p:cNvPr id="29" name="TextBox 28">
            <a:extLst>
              <a:ext uri="{FF2B5EF4-FFF2-40B4-BE49-F238E27FC236}">
                <a16:creationId xmlns:a16="http://schemas.microsoft.com/office/drawing/2014/main" id="{C2C7B881-3872-B552-A2CF-3EF9C85A3BD3}"/>
              </a:ext>
            </a:extLst>
          </p:cNvPr>
          <p:cNvSpPr txBox="1"/>
          <p:nvPr/>
        </p:nvSpPr>
        <p:spPr>
          <a:xfrm>
            <a:off x="312822" y="4768176"/>
            <a:ext cx="4692316" cy="646331"/>
          </a:xfrm>
          <a:prstGeom prst="rect">
            <a:avLst/>
          </a:prstGeom>
          <a:noFill/>
        </p:spPr>
        <p:txBody>
          <a:bodyPr wrap="square">
            <a:spAutoFit/>
          </a:bodyPr>
          <a:lstStyle/>
          <a:p>
            <a:r>
              <a:rPr lang="en-ZA" dirty="0"/>
              <a:t>0    6356</a:t>
            </a:r>
          </a:p>
          <a:p>
            <a:r>
              <a:rPr lang="en-ZA" dirty="0"/>
              <a:t>1    6356</a:t>
            </a:r>
          </a:p>
        </p:txBody>
      </p:sp>
    </p:spTree>
    <p:extLst>
      <p:ext uri="{BB962C8B-B14F-4D97-AF65-F5344CB8AC3E}">
        <p14:creationId xmlns:p14="http://schemas.microsoft.com/office/powerpoint/2010/main" val="2460182253"/>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681</Words>
  <Application>Microsoft Office PowerPoint</Application>
  <PresentationFormat>On-screen Show (4:3)</PresentationFormat>
  <Paragraphs>116</Paragraphs>
  <Slides>14</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vt:lpstr>
      <vt:lpstr>Calibri</vt:lpstr>
      <vt:lpstr>Courier New</vt:lpstr>
      <vt:lpstr>Symbol</vt:lpstr>
      <vt:lpstr>Times New Roman</vt:lpstr>
      <vt:lpstr>RyersonUniversity_MasterTemplate v1</vt:lpstr>
      <vt:lpstr>Machine Learning Based Customer Churn Prediction in Banking</vt:lpstr>
      <vt:lpstr>Customer churn definition and the Importance</vt:lpstr>
      <vt:lpstr>How Customer Churn Prediction can help a business</vt:lpstr>
      <vt:lpstr>PowerPoint Presentation</vt:lpstr>
      <vt:lpstr>EDA Analysis</vt:lpstr>
      <vt:lpstr>Continuous Variables</vt:lpstr>
      <vt:lpstr>Categorical Variables</vt:lpstr>
      <vt:lpstr>Data Preprocessing</vt:lpstr>
      <vt:lpstr>Data Preprocessing</vt:lpstr>
      <vt:lpstr>PowerPoint Presentation</vt:lpstr>
      <vt:lpstr>PowerPoint Presentation</vt:lpstr>
      <vt:lpstr>PowerPoint Presentation</vt:lpstr>
      <vt:lpstr> The best models are GBC and SVM based on the recall score (77% and 75%), however GBC is a more efficient model. Most of the models have very high accuracy and AUC scores (Higher than 80%).   The results reveal that the most significant features are age, number of products and IsActiveMember.    The bank should take some measures to customize the service or products for the older customers as well as customers with more products. It is also beneficial to apply some methods to keep the customers engaged.   It probably will increase the satisfaction for those targeted customers who are more likely to churn.  Adding more features and records also can improve the power or prediction. So gradually if the bank gathers more data with expanded features, it can improve the predictive performance.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2023-01-23T14:04:31Z</dcterms:modified>
</cp:coreProperties>
</file>